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handoutMasterIdLst>
    <p:handoutMasterId r:id="rId28"/>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1pPr>
    <a:lvl2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2pPr>
    <a:lvl3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3pPr>
    <a:lvl4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4pPr>
    <a:lvl5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5pPr>
    <a:lvl6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6pPr>
    <a:lvl7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7pPr>
    <a:lvl8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8pPr>
    <a:lvl9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5"/>
    <p:restoredTop sz="94689"/>
  </p:normalViewPr>
  <p:slideViewPr>
    <p:cSldViewPr snapToGrid="0" snapToObjects="1">
      <p:cViewPr varScale="1">
        <p:scale>
          <a:sx n="39" d="100"/>
          <a:sy n="39" d="100"/>
        </p:scale>
        <p:origin x="192"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63373E-2"/>
          <c:y val="9.73189E-2"/>
          <c:w val="0.41886099999999998"/>
          <c:h val="0.71105499999999999"/>
        </c:manualLayout>
      </c:layout>
      <c:pieChart>
        <c:varyColors val="0"/>
        <c:ser>
          <c:idx val="0"/>
          <c:order val="0"/>
          <c:tx>
            <c:strRef>
              <c:f>Sheet1!$A$2</c:f>
              <c:strCache>
                <c:ptCount val="1"/>
                <c:pt idx="0">
                  <c:v>Greenhouse Gas Emissions</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01-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03-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05-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07-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09-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0B-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1-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3-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5-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7-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Sheet1!$B$2:$G$2</c:f>
              <c:numCache>
                <c:formatCode>General</c:formatCode>
                <c:ptCount val="6"/>
                <c:pt idx="0">
                  <c:v>76.400000000000006</c:v>
                </c:pt>
                <c:pt idx="1">
                  <c:v>9.6</c:v>
                </c:pt>
                <c:pt idx="2">
                  <c:v>5.0999999999999996</c:v>
                </c:pt>
                <c:pt idx="3">
                  <c:v>4.4000000000000004</c:v>
                </c:pt>
                <c:pt idx="4">
                  <c:v>2.8</c:v>
                </c:pt>
                <c:pt idx="5">
                  <c:v>1.8</c:v>
                </c:pt>
              </c:numCache>
            </c:numRef>
          </c:val>
          <c:extLst>
            <c:ext xmlns:c16="http://schemas.microsoft.com/office/drawing/2014/chart" uri="{C3380CC4-5D6E-409C-BE32-E72D297353CC}">
              <c16:uniqueId val="{0000000C-0901-6043-8C20-0F4540F324EA}"/>
            </c:ext>
          </c:extLst>
        </c:ser>
        <c:ser>
          <c:idx val="0"/>
          <c:order val="1"/>
          <c:tx>
            <c:strRef>
              <c:f>Sheet1!$A$3</c:f>
              <c:strCache>
                <c:ptCount val="2"/>
                <c:pt idx="1">
                  <c:v>9/23/13</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0E-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10-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12-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14-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16-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18-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E-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10-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12-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14-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6-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8-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Sheet1!$B$3:$B$3</c:f>
              <c:numCache>
                <c:formatCode>General</c:formatCode>
                <c:ptCount val="1"/>
                <c:pt idx="0">
                  <c:v>72373</c:v>
                </c:pt>
              </c:numCache>
            </c:numRef>
          </c:val>
          <c:extLst>
            <c:ext xmlns:c16="http://schemas.microsoft.com/office/drawing/2014/chart" uri="{C3380CC4-5D6E-409C-BE32-E72D297353CC}">
              <c16:uniqueId val="{00000019-0901-6043-8C20-0F4540F324EA}"/>
            </c:ext>
          </c:extLst>
        </c:ser>
        <c:ser>
          <c:idx val="0"/>
          <c:order val="2"/>
          <c:tx>
            <c:strRef>
              <c:f>Sheet1!$A$4</c:f>
              <c:strCache>
                <c:ptCount val="3"/>
                <c:pt idx="2">
                  <c:v>9/30/13</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1B-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1D-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1F-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21-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23-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25-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1B-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1D-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1F-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21-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23-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25-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Sheet1!$B$4:$B$4</c:f>
              <c:numCache>
                <c:formatCode>General</c:formatCode>
                <c:ptCount val="1"/>
                <c:pt idx="0">
                  <c:v>77722</c:v>
                </c:pt>
              </c:numCache>
            </c:numRef>
          </c:val>
          <c:extLst>
            <c:ext xmlns:c16="http://schemas.microsoft.com/office/drawing/2014/chart" uri="{C3380CC4-5D6E-409C-BE32-E72D297353CC}">
              <c16:uniqueId val="{00000026-0901-6043-8C20-0F4540F324EA}"/>
            </c:ext>
          </c:extLst>
        </c:ser>
        <c:ser>
          <c:idx val="0"/>
          <c:order val="3"/>
          <c:tx>
            <c:strRef>
              <c:f>Sheet1!$A$5</c:f>
              <c:strCache>
                <c:ptCount val="4"/>
                <c:pt idx="3">
                  <c:v>10/7/13</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28-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2A-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2C-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2E-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30-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32-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28-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2A-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2C-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2E-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30-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32-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Sheet1!$B$5:$B$5</c:f>
              <c:numCache>
                <c:formatCode>General</c:formatCode>
                <c:ptCount val="1"/>
                <c:pt idx="0">
                  <c:v>81515</c:v>
                </c:pt>
              </c:numCache>
            </c:numRef>
          </c:val>
          <c:extLst>
            <c:ext xmlns:c16="http://schemas.microsoft.com/office/drawing/2014/chart" uri="{C3380CC4-5D6E-409C-BE32-E72D297353CC}">
              <c16:uniqueId val="{00000033-0901-6043-8C20-0F4540F324EA}"/>
            </c:ext>
          </c:extLst>
        </c:ser>
        <c:ser>
          <c:idx val="0"/>
          <c:order val="4"/>
          <c:tx>
            <c:strRef>
              <c:f>Sheet1!$A$6</c:f>
              <c:strCache>
                <c:ptCount val="5"/>
                <c:pt idx="4">
                  <c:v>10/14/13</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35-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37-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39-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3B-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3D-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3F-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35-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37-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39-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3B-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3D-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3F-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Sheet1!$B$6:$B$6</c:f>
              <c:numCache>
                <c:formatCode>General</c:formatCode>
                <c:ptCount val="1"/>
                <c:pt idx="0">
                  <c:v>85792</c:v>
                </c:pt>
              </c:numCache>
            </c:numRef>
          </c:val>
          <c:extLst>
            <c:ext xmlns:c16="http://schemas.microsoft.com/office/drawing/2014/chart" uri="{C3380CC4-5D6E-409C-BE32-E72D297353CC}">
              <c16:uniqueId val="{00000040-0901-6043-8C20-0F4540F324EA}"/>
            </c:ext>
          </c:extLst>
        </c:ser>
        <c:ser>
          <c:idx val="0"/>
          <c:order val="5"/>
          <c:tx>
            <c:strRef>
              <c:f>Sheet1!$A$7</c:f>
              <c:strCache>
                <c:ptCount val="6"/>
                <c:pt idx="5">
                  <c:v>10/21/13</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42-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44-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46-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48-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4A-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4C-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42-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44-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46-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48-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4A-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4C-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Sheet1!$B$7:$B$7</c:f>
              <c:numCache>
                <c:formatCode>General</c:formatCode>
                <c:ptCount val="1"/>
                <c:pt idx="0">
                  <c:v>90087</c:v>
                </c:pt>
              </c:numCache>
            </c:numRef>
          </c:val>
          <c:extLst>
            <c:ext xmlns:c16="http://schemas.microsoft.com/office/drawing/2014/chart" uri="{C3380CC4-5D6E-409C-BE32-E72D297353CC}">
              <c16:uniqueId val="{0000004D-0901-6043-8C20-0F4540F324EA}"/>
            </c:ext>
          </c:extLst>
        </c:ser>
        <c:ser>
          <c:idx val="0"/>
          <c:order val="6"/>
          <c:tx>
            <c:strRef>
              <c:f>Sheet1!$A$8</c:f>
              <c:strCache>
                <c:ptCount val="7"/>
                <c:pt idx="6">
                  <c:v>10/28/13</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4F-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51-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53-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55-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57-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59-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4F-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51-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53-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55-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57-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59-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Sheet1!$B$8:$B$8</c:f>
              <c:numCache>
                <c:formatCode>General</c:formatCode>
                <c:ptCount val="1"/>
                <c:pt idx="0">
                  <c:v>98003</c:v>
                </c:pt>
              </c:numCache>
            </c:numRef>
          </c:val>
          <c:extLst>
            <c:ext xmlns:c16="http://schemas.microsoft.com/office/drawing/2014/chart" uri="{C3380CC4-5D6E-409C-BE32-E72D297353CC}">
              <c16:uniqueId val="{0000005A-0901-6043-8C20-0F4540F324EA}"/>
            </c:ext>
          </c:extLst>
        </c:ser>
        <c:ser>
          <c:idx val="0"/>
          <c:order val="7"/>
          <c:tx>
            <c:strRef>
              <c:f>Sheet1!$A$9</c:f>
              <c:strCache>
                <c:ptCount val="8"/>
                <c:pt idx="7">
                  <c:v>11/4/13</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5C-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5E-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60-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62-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64-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66-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5C-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5E-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60-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62-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64-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66-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Sheet1!$B$9:$B$9</c:f>
              <c:numCache>
                <c:formatCode>General</c:formatCode>
                <c:ptCount val="1"/>
                <c:pt idx="0">
                  <c:v>99276</c:v>
                </c:pt>
              </c:numCache>
            </c:numRef>
          </c:val>
          <c:extLst>
            <c:ext xmlns:c16="http://schemas.microsoft.com/office/drawing/2014/chart" uri="{C3380CC4-5D6E-409C-BE32-E72D297353CC}">
              <c16:uniqueId val="{00000067-0901-6043-8C20-0F4540F324EA}"/>
            </c:ext>
          </c:extLst>
        </c:ser>
        <c:ser>
          <c:idx val="0"/>
          <c:order val="8"/>
          <c:tx>
            <c:strRef>
              <c:f>Sheet1!$A$10</c:f>
              <c:strCache>
                <c:ptCount val="9"/>
                <c:pt idx="8">
                  <c:v>11/11/13</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69-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6B-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6D-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6F-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71-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73-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69-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6B-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6D-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6F-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71-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73-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Sheet1!$B$10:$B$10</c:f>
              <c:numCache>
                <c:formatCode>General</c:formatCode>
                <c:ptCount val="1"/>
                <c:pt idx="0">
                  <c:v>108006</c:v>
                </c:pt>
              </c:numCache>
            </c:numRef>
          </c:val>
          <c:extLst>
            <c:ext xmlns:c16="http://schemas.microsoft.com/office/drawing/2014/chart" uri="{C3380CC4-5D6E-409C-BE32-E72D297353CC}">
              <c16:uniqueId val="{00000074-0901-6043-8C20-0F4540F324EA}"/>
            </c:ext>
          </c:extLst>
        </c:ser>
        <c:ser>
          <c:idx val="0"/>
          <c:order val="9"/>
          <c:tx>
            <c:strRef>
              <c:f>Sheet1!$A$11</c:f>
              <c:strCache>
                <c:ptCount val="10"/>
                <c:pt idx="9">
                  <c:v>11/18/13</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76-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78-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7A-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7C-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7E-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80-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76-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78-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7A-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7C-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7E-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80-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Sheet1!$B$11:$B$11</c:f>
              <c:numCache>
                <c:formatCode>General</c:formatCode>
                <c:ptCount val="1"/>
                <c:pt idx="0">
                  <c:v>113570</c:v>
                </c:pt>
              </c:numCache>
            </c:numRef>
          </c:val>
          <c:extLst>
            <c:ext xmlns:c16="http://schemas.microsoft.com/office/drawing/2014/chart" uri="{C3380CC4-5D6E-409C-BE32-E72D297353CC}">
              <c16:uniqueId val="{00000081-0901-6043-8C20-0F4540F324EA}"/>
            </c:ext>
          </c:extLst>
        </c:ser>
        <c:ser>
          <c:idx val="0"/>
          <c:order val="10"/>
          <c:tx>
            <c:strRef>
              <c:f>Sheet1!$A$12</c:f>
              <c:strCache>
                <c:ptCount val="11"/>
                <c:pt idx="10">
                  <c:v>11/25/13</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83-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85-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87-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89-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8B-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8D-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83-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85-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87-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89-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8B-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8D-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Sheet1!$B$12:$B$12</c:f>
              <c:numCache>
                <c:formatCode>General</c:formatCode>
                <c:ptCount val="1"/>
                <c:pt idx="0">
                  <c:v>88303</c:v>
                </c:pt>
              </c:numCache>
            </c:numRef>
          </c:val>
          <c:extLst>
            <c:ext xmlns:c16="http://schemas.microsoft.com/office/drawing/2014/chart" uri="{C3380CC4-5D6E-409C-BE32-E72D297353CC}">
              <c16:uniqueId val="{0000008E-0901-6043-8C20-0F4540F324EA}"/>
            </c:ext>
          </c:extLst>
        </c:ser>
        <c:ser>
          <c:idx val="0"/>
          <c:order val="11"/>
          <c:tx>
            <c:strRef>
              <c:f>Sheet1!$A$13</c:f>
              <c:strCache>
                <c:ptCount val="12"/>
                <c:pt idx="11">
                  <c:v>12/2/13</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90-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92-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94-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96-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98-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9A-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90-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92-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94-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96-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98-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9A-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Sheet1!$B$13:$B$13</c:f>
              <c:numCache>
                <c:formatCode>General</c:formatCode>
                <c:ptCount val="1"/>
                <c:pt idx="0">
                  <c:v>124022</c:v>
                </c:pt>
              </c:numCache>
            </c:numRef>
          </c:val>
          <c:extLst>
            <c:ext xmlns:c16="http://schemas.microsoft.com/office/drawing/2014/chart" uri="{C3380CC4-5D6E-409C-BE32-E72D297353CC}">
              <c16:uniqueId val="{0000009B-0901-6043-8C20-0F4540F324EA}"/>
            </c:ext>
          </c:extLst>
        </c:ser>
        <c:ser>
          <c:idx val="0"/>
          <c:order val="12"/>
          <c:tx>
            <c:strRef>
              <c:f>Sheet1!$A$14</c:f>
              <c:strCache>
                <c:ptCount val="13"/>
                <c:pt idx="12">
                  <c:v>12/9/13</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9D-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9F-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A1-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A3-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A5-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A7-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9D-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9F-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A1-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A3-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A5-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A7-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Sheet1!$B$14:$B$14</c:f>
              <c:numCache>
                <c:formatCode>General</c:formatCode>
                <c:ptCount val="1"/>
                <c:pt idx="0">
                  <c:v>130802</c:v>
                </c:pt>
              </c:numCache>
            </c:numRef>
          </c:val>
          <c:extLst>
            <c:ext xmlns:c16="http://schemas.microsoft.com/office/drawing/2014/chart" uri="{C3380CC4-5D6E-409C-BE32-E72D297353CC}">
              <c16:uniqueId val="{000000A8-0901-6043-8C20-0F4540F324EA}"/>
            </c:ext>
          </c:extLst>
        </c:ser>
        <c:ser>
          <c:idx val="0"/>
          <c:order val="13"/>
          <c:tx>
            <c:strRef>
              <c:f>Sheet1!$A$15</c:f>
              <c:strCache>
                <c:ptCount val="14"/>
                <c:pt idx="13">
                  <c:v>12/16/13</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AA-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AC-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AE-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B0-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B2-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B4-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AA-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AC-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AE-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B0-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B2-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B4-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Sheet1!$B$15:$B$15</c:f>
              <c:numCache>
                <c:formatCode>General</c:formatCode>
                <c:ptCount val="1"/>
                <c:pt idx="0">
                  <c:v>122712</c:v>
                </c:pt>
              </c:numCache>
            </c:numRef>
          </c:val>
          <c:extLst>
            <c:ext xmlns:c16="http://schemas.microsoft.com/office/drawing/2014/chart" uri="{C3380CC4-5D6E-409C-BE32-E72D297353CC}">
              <c16:uniqueId val="{000000B5-0901-6043-8C20-0F4540F324EA}"/>
            </c:ext>
          </c:extLst>
        </c:ser>
        <c:ser>
          <c:idx val="0"/>
          <c:order val="14"/>
          <c:tx>
            <c:strRef>
              <c:f>Sheet1!$A$16</c:f>
              <c:strCache>
                <c:ptCount val="15"/>
                <c:pt idx="14">
                  <c:v>12/23/13</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B7-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B9-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BB-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BD-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BF-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C1-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B7-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B9-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BB-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BD-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BF-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C1-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Sheet1!$B$16:$B$16</c:f>
              <c:numCache>
                <c:formatCode>General</c:formatCode>
                <c:ptCount val="1"/>
                <c:pt idx="0">
                  <c:v>78506</c:v>
                </c:pt>
              </c:numCache>
            </c:numRef>
          </c:val>
          <c:extLst>
            <c:ext xmlns:c16="http://schemas.microsoft.com/office/drawing/2014/chart" uri="{C3380CC4-5D6E-409C-BE32-E72D297353CC}">
              <c16:uniqueId val="{000000C2-0901-6043-8C20-0F4540F324EA}"/>
            </c:ext>
          </c:extLst>
        </c:ser>
        <c:ser>
          <c:idx val="0"/>
          <c:order val="15"/>
          <c:tx>
            <c:strRef>
              <c:f>Sheet1!$A$17</c:f>
              <c:strCache>
                <c:ptCount val="16"/>
                <c:pt idx="15">
                  <c:v>12/30/13</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C4-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C6-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C8-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CA-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CC-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CE-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C4-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C6-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C8-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CA-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CC-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CE-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Sheet1!$B$17:$B$17</c:f>
              <c:numCache>
                <c:formatCode>General</c:formatCode>
                <c:ptCount val="1"/>
                <c:pt idx="0">
                  <c:v>132184</c:v>
                </c:pt>
              </c:numCache>
            </c:numRef>
          </c:val>
          <c:extLst>
            <c:ext xmlns:c16="http://schemas.microsoft.com/office/drawing/2014/chart" uri="{C3380CC4-5D6E-409C-BE32-E72D297353CC}">
              <c16:uniqueId val="{000000CF-0901-6043-8C20-0F4540F324EA}"/>
            </c:ext>
          </c:extLst>
        </c:ser>
        <c:ser>
          <c:idx val="0"/>
          <c:order val="16"/>
          <c:tx>
            <c:strRef>
              <c:f>Sheet1!$A$18</c:f>
              <c:strCache>
                <c:ptCount val="17"/>
                <c:pt idx="16">
                  <c:v>1/6/14</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D1-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D3-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D5-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D7-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D9-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DB-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D1-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D3-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D5-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D7-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D9-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DB-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Sheet1!$B$18:$B$18</c:f>
              <c:numCache>
                <c:formatCode>General</c:formatCode>
                <c:ptCount val="1"/>
                <c:pt idx="0">
                  <c:v>121904</c:v>
                </c:pt>
              </c:numCache>
            </c:numRef>
          </c:val>
          <c:extLst>
            <c:ext xmlns:c16="http://schemas.microsoft.com/office/drawing/2014/chart" uri="{C3380CC4-5D6E-409C-BE32-E72D297353CC}">
              <c16:uniqueId val="{000000DC-0901-6043-8C20-0F4540F324EA}"/>
            </c:ext>
          </c:extLst>
        </c:ser>
        <c:ser>
          <c:idx val="0"/>
          <c:order val="17"/>
          <c:tx>
            <c:strRef>
              <c:f>Sheet1!$A$19</c:f>
              <c:strCache>
                <c:ptCount val="18"/>
                <c:pt idx="17">
                  <c:v>1/13/14</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DE-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E0-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E2-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E4-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E6-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E8-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DE-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E0-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E2-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E4-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E6-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E8-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Sheet1!$B$19:$B$19</c:f>
              <c:numCache>
                <c:formatCode>General</c:formatCode>
                <c:ptCount val="1"/>
                <c:pt idx="0">
                  <c:v>133569</c:v>
                </c:pt>
              </c:numCache>
            </c:numRef>
          </c:val>
          <c:extLst>
            <c:ext xmlns:c16="http://schemas.microsoft.com/office/drawing/2014/chart" uri="{C3380CC4-5D6E-409C-BE32-E72D297353CC}">
              <c16:uniqueId val="{000000E9-0901-6043-8C20-0F4540F324EA}"/>
            </c:ext>
          </c:extLst>
        </c:ser>
        <c:ser>
          <c:idx val="0"/>
          <c:order val="18"/>
          <c:tx>
            <c:strRef>
              <c:f>Sheet1!$A$20</c:f>
              <c:strCache>
                <c:ptCount val="19"/>
                <c:pt idx="18">
                  <c:v>1/20/14</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EB-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ED-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EF-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F1-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F3-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F5-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EB-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ED-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EF-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F1-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F3-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F5-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Sheet1!$B$20:$B$20</c:f>
              <c:numCache>
                <c:formatCode>General</c:formatCode>
                <c:ptCount val="1"/>
                <c:pt idx="0">
                  <c:v>138742</c:v>
                </c:pt>
              </c:numCache>
            </c:numRef>
          </c:val>
          <c:extLst>
            <c:ext xmlns:c16="http://schemas.microsoft.com/office/drawing/2014/chart" uri="{C3380CC4-5D6E-409C-BE32-E72D297353CC}">
              <c16:uniqueId val="{000000F6-0901-6043-8C20-0F4540F324EA}"/>
            </c:ext>
          </c:extLst>
        </c:ser>
        <c:ser>
          <c:idx val="0"/>
          <c:order val="19"/>
          <c:tx>
            <c:strRef>
              <c:f>Sheet1!$A$21</c:f>
              <c:strCache>
                <c:ptCount val="20"/>
                <c:pt idx="19">
                  <c:v>1/27/14</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F8-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FA-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FC-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0FE-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00-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02-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F8-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FA-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FC-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FE-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100-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102-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Sheet1!$B$21:$B$21</c:f>
              <c:numCache>
                <c:formatCode>General</c:formatCode>
                <c:ptCount val="1"/>
                <c:pt idx="0">
                  <c:v>144778</c:v>
                </c:pt>
              </c:numCache>
            </c:numRef>
          </c:val>
          <c:extLst>
            <c:ext xmlns:c16="http://schemas.microsoft.com/office/drawing/2014/chart" uri="{C3380CC4-5D6E-409C-BE32-E72D297353CC}">
              <c16:uniqueId val="{00000103-0901-6043-8C20-0F4540F324EA}"/>
            </c:ext>
          </c:extLst>
        </c:ser>
        <c:ser>
          <c:idx val="0"/>
          <c:order val="20"/>
          <c:tx>
            <c:strRef>
              <c:f>Sheet1!$A$22</c:f>
              <c:strCache>
                <c:ptCount val="21"/>
                <c:pt idx="20">
                  <c:v>2/3/14</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105-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07-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09-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0B-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0D-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0F-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05-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07-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09-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0B-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10D-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10F-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Sheet1!$B$22:$B$22</c:f>
              <c:numCache>
                <c:formatCode>General</c:formatCode>
                <c:ptCount val="1"/>
                <c:pt idx="0">
                  <c:v>144260</c:v>
                </c:pt>
              </c:numCache>
            </c:numRef>
          </c:val>
          <c:extLst>
            <c:ext xmlns:c16="http://schemas.microsoft.com/office/drawing/2014/chart" uri="{C3380CC4-5D6E-409C-BE32-E72D297353CC}">
              <c16:uniqueId val="{00000110-0901-6043-8C20-0F4540F324EA}"/>
            </c:ext>
          </c:extLst>
        </c:ser>
        <c:ser>
          <c:idx val="0"/>
          <c:order val="21"/>
          <c:tx>
            <c:strRef>
              <c:f>Sheet1!$A$23</c:f>
              <c:strCache>
                <c:ptCount val="22"/>
                <c:pt idx="21">
                  <c:v>2/10/14</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112-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14-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16-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18-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1A-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1C-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12-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14-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16-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18-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11A-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11C-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Sheet1!$B$23:$B$23</c:f>
              <c:numCache>
                <c:formatCode>General</c:formatCode>
                <c:ptCount val="1"/>
                <c:pt idx="0">
                  <c:v>140835</c:v>
                </c:pt>
              </c:numCache>
            </c:numRef>
          </c:val>
          <c:extLst>
            <c:ext xmlns:c16="http://schemas.microsoft.com/office/drawing/2014/chart" uri="{C3380CC4-5D6E-409C-BE32-E72D297353CC}">
              <c16:uniqueId val="{0000011D-0901-6043-8C20-0F4540F324EA}"/>
            </c:ext>
          </c:extLst>
        </c:ser>
        <c:ser>
          <c:idx val="0"/>
          <c:order val="22"/>
          <c:tx>
            <c:strRef>
              <c:f>Sheet1!$A$24</c:f>
              <c:strCache>
                <c:ptCount val="23"/>
                <c:pt idx="22">
                  <c:v>2/17/14</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11F-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21-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23-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25-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27-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29-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1F-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21-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23-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25-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127-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129-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Sheet1!$B$24:$B$24</c:f>
              <c:numCache>
                <c:formatCode>General</c:formatCode>
                <c:ptCount val="1"/>
                <c:pt idx="0">
                  <c:v>150482</c:v>
                </c:pt>
              </c:numCache>
            </c:numRef>
          </c:val>
          <c:extLst>
            <c:ext xmlns:c16="http://schemas.microsoft.com/office/drawing/2014/chart" uri="{C3380CC4-5D6E-409C-BE32-E72D297353CC}">
              <c16:uniqueId val="{0000012A-0901-6043-8C20-0F4540F324EA}"/>
            </c:ext>
          </c:extLst>
        </c:ser>
        <c:ser>
          <c:idx val="0"/>
          <c:order val="23"/>
          <c:tx>
            <c:strRef>
              <c:f>Sheet1!$A$25</c:f>
              <c:strCache>
                <c:ptCount val="24"/>
                <c:pt idx="23">
                  <c:v>2/24/14</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12C-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2E-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30-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32-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34-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36-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2C-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2E-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30-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32-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134-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136-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Sheet1!$B$25:$B$25</c:f>
              <c:numCache>
                <c:formatCode>General</c:formatCode>
                <c:ptCount val="1"/>
                <c:pt idx="0">
                  <c:v>159632</c:v>
                </c:pt>
              </c:numCache>
            </c:numRef>
          </c:val>
          <c:extLst>
            <c:ext xmlns:c16="http://schemas.microsoft.com/office/drawing/2014/chart" uri="{C3380CC4-5D6E-409C-BE32-E72D297353CC}">
              <c16:uniqueId val="{00000137-0901-6043-8C20-0F4540F324EA}"/>
            </c:ext>
          </c:extLst>
        </c:ser>
        <c:ser>
          <c:idx val="0"/>
          <c:order val="24"/>
          <c:tx>
            <c:strRef>
              <c:f>Sheet1!$A$26</c:f>
              <c:strCache>
                <c:ptCount val="25"/>
                <c:pt idx="24">
                  <c:v>3/3/14</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139-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3B-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3D-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3F-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41-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43-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39-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3B-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3D-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3F-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141-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143-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Sheet1!$B$26:$B$26</c:f>
              <c:numCache>
                <c:formatCode>General</c:formatCode>
                <c:ptCount val="1"/>
                <c:pt idx="0">
                  <c:v>164015</c:v>
                </c:pt>
              </c:numCache>
            </c:numRef>
          </c:val>
          <c:extLst>
            <c:ext xmlns:c16="http://schemas.microsoft.com/office/drawing/2014/chart" uri="{C3380CC4-5D6E-409C-BE32-E72D297353CC}">
              <c16:uniqueId val="{00000144-0901-6043-8C20-0F4540F324EA}"/>
            </c:ext>
          </c:extLst>
        </c:ser>
        <c:ser>
          <c:idx val="0"/>
          <c:order val="25"/>
          <c:tx>
            <c:strRef>
              <c:f>Sheet1!$A$27</c:f>
              <c:strCache>
                <c:ptCount val="26"/>
                <c:pt idx="25">
                  <c:v>3/10/14</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146-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48-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4A-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4C-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4E-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50-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46-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48-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4A-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4C-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14E-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150-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Sheet1!$B$27:$B$27</c:f>
              <c:numCache>
                <c:formatCode>General</c:formatCode>
                <c:ptCount val="1"/>
                <c:pt idx="0">
                  <c:v>167447</c:v>
                </c:pt>
              </c:numCache>
            </c:numRef>
          </c:val>
          <c:extLst>
            <c:ext xmlns:c16="http://schemas.microsoft.com/office/drawing/2014/chart" uri="{C3380CC4-5D6E-409C-BE32-E72D297353CC}">
              <c16:uniqueId val="{00000151-0901-6043-8C20-0F4540F324EA}"/>
            </c:ext>
          </c:extLst>
        </c:ser>
        <c:ser>
          <c:idx val="0"/>
          <c:order val="26"/>
          <c:tx>
            <c:strRef>
              <c:f>Sheet1!$A$28</c:f>
              <c:strCache>
                <c:ptCount val="27"/>
                <c:pt idx="26">
                  <c:v>3/17/14</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153-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55-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57-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59-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5B-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5D-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53-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55-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57-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59-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15B-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15D-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Sheet1!$B$28:$B$28</c:f>
              <c:numCache>
                <c:formatCode>General</c:formatCode>
                <c:ptCount val="1"/>
                <c:pt idx="0">
                  <c:v>176552</c:v>
                </c:pt>
              </c:numCache>
            </c:numRef>
          </c:val>
          <c:extLst>
            <c:ext xmlns:c16="http://schemas.microsoft.com/office/drawing/2014/chart" uri="{C3380CC4-5D6E-409C-BE32-E72D297353CC}">
              <c16:uniqueId val="{0000015E-0901-6043-8C20-0F4540F324EA}"/>
            </c:ext>
          </c:extLst>
        </c:ser>
        <c:ser>
          <c:idx val="0"/>
          <c:order val="27"/>
          <c:tx>
            <c:strRef>
              <c:f>Sheet1!$A$29</c:f>
              <c:strCache>
                <c:ptCount val="28"/>
                <c:pt idx="27">
                  <c:v>3/24/14</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160-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62-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64-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66-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68-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6A-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60-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62-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64-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66-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168-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16A-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Sheet1!$B$29:$B$29</c:f>
              <c:numCache>
                <c:formatCode>General</c:formatCode>
                <c:ptCount val="1"/>
                <c:pt idx="0">
                  <c:v>178359</c:v>
                </c:pt>
              </c:numCache>
            </c:numRef>
          </c:val>
          <c:extLst>
            <c:ext xmlns:c16="http://schemas.microsoft.com/office/drawing/2014/chart" uri="{C3380CC4-5D6E-409C-BE32-E72D297353CC}">
              <c16:uniqueId val="{0000016B-0901-6043-8C20-0F4540F324EA}"/>
            </c:ext>
          </c:extLst>
        </c:ser>
        <c:ser>
          <c:idx val="0"/>
          <c:order val="28"/>
          <c:tx>
            <c:strRef>
              <c:f>Sheet1!$A$30</c:f>
              <c:strCache>
                <c:ptCount val="29"/>
                <c:pt idx="28">
                  <c:v>3/31/14</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16D-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6F-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71-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73-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75-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77-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6D-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6F-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71-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73-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175-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177-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Sheet1!$B$30:$B$30</c:f>
              <c:numCache>
                <c:formatCode>General</c:formatCode>
                <c:ptCount val="1"/>
                <c:pt idx="0">
                  <c:v>182629</c:v>
                </c:pt>
              </c:numCache>
            </c:numRef>
          </c:val>
          <c:extLst>
            <c:ext xmlns:c16="http://schemas.microsoft.com/office/drawing/2014/chart" uri="{C3380CC4-5D6E-409C-BE32-E72D297353CC}">
              <c16:uniqueId val="{00000178-0901-6043-8C20-0F4540F324EA}"/>
            </c:ext>
          </c:extLst>
        </c:ser>
        <c:ser>
          <c:idx val="0"/>
          <c:order val="29"/>
          <c:tx>
            <c:strRef>
              <c:f>Sheet1!$A$31</c:f>
              <c:strCache>
                <c:ptCount val="30"/>
                <c:pt idx="29">
                  <c:v>4/7/14</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17A-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7C-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7E-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80-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82-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84-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7A-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7C-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7E-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80-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182-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184-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Sheet1!$B$31:$B$31</c:f>
              <c:numCache>
                <c:formatCode>General</c:formatCode>
                <c:ptCount val="1"/>
                <c:pt idx="0">
                  <c:v>189015</c:v>
                </c:pt>
              </c:numCache>
            </c:numRef>
          </c:val>
          <c:extLst>
            <c:ext xmlns:c16="http://schemas.microsoft.com/office/drawing/2014/chart" uri="{C3380CC4-5D6E-409C-BE32-E72D297353CC}">
              <c16:uniqueId val="{00000185-0901-6043-8C20-0F4540F324EA}"/>
            </c:ext>
          </c:extLst>
        </c:ser>
        <c:ser>
          <c:idx val="0"/>
          <c:order val="30"/>
          <c:tx>
            <c:strRef>
              <c:f>Sheet1!$A$32</c:f>
              <c:strCache>
                <c:ptCount val="31"/>
                <c:pt idx="30">
                  <c:v>4/14/14</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187-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89-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8B-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8D-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8F-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91-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87-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89-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8B-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8D-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18F-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191-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Sheet1!$B$32:$B$32</c:f>
              <c:numCache>
                <c:formatCode>General</c:formatCode>
                <c:ptCount val="1"/>
                <c:pt idx="0">
                  <c:v>201860</c:v>
                </c:pt>
              </c:numCache>
            </c:numRef>
          </c:val>
          <c:extLst>
            <c:ext xmlns:c16="http://schemas.microsoft.com/office/drawing/2014/chart" uri="{C3380CC4-5D6E-409C-BE32-E72D297353CC}">
              <c16:uniqueId val="{00000192-0901-6043-8C20-0F4540F324EA}"/>
            </c:ext>
          </c:extLst>
        </c:ser>
        <c:ser>
          <c:idx val="0"/>
          <c:order val="31"/>
          <c:tx>
            <c:strRef>
              <c:f>Sheet1!$A$33</c:f>
              <c:strCache>
                <c:ptCount val="32"/>
                <c:pt idx="31">
                  <c:v>4/21/14</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194-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96-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98-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9A-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9C-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9E-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94-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96-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98-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9A-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19C-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19E-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Sheet1!$B$33:$B$33</c:f>
              <c:numCache>
                <c:formatCode>General</c:formatCode>
                <c:ptCount val="1"/>
                <c:pt idx="0">
                  <c:v>230507</c:v>
                </c:pt>
              </c:numCache>
            </c:numRef>
          </c:val>
          <c:extLst>
            <c:ext xmlns:c16="http://schemas.microsoft.com/office/drawing/2014/chart" uri="{C3380CC4-5D6E-409C-BE32-E72D297353CC}">
              <c16:uniqueId val="{0000019F-0901-6043-8C20-0F4540F324EA}"/>
            </c:ext>
          </c:extLst>
        </c:ser>
        <c:ser>
          <c:idx val="0"/>
          <c:order val="32"/>
          <c:tx>
            <c:strRef>
              <c:f>Sheet1!$A$34</c:f>
              <c:strCache>
                <c:ptCount val="33"/>
                <c:pt idx="32">
                  <c:v>4/28/14</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1A1-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A3-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A5-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A7-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A9-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AB-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A1-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A3-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A5-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A7-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1A9-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1AB-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Sheet1!$B$34:$B$34</c:f>
              <c:numCache>
                <c:formatCode>General</c:formatCode>
                <c:ptCount val="1"/>
                <c:pt idx="0">
                  <c:v>258674</c:v>
                </c:pt>
              </c:numCache>
            </c:numRef>
          </c:val>
          <c:extLst>
            <c:ext xmlns:c16="http://schemas.microsoft.com/office/drawing/2014/chart" uri="{C3380CC4-5D6E-409C-BE32-E72D297353CC}">
              <c16:uniqueId val="{000001AC-0901-6043-8C20-0F4540F324EA}"/>
            </c:ext>
          </c:extLst>
        </c:ser>
        <c:ser>
          <c:idx val="0"/>
          <c:order val="33"/>
          <c:tx>
            <c:strRef>
              <c:f>Sheet1!$A$35</c:f>
              <c:strCache>
                <c:ptCount val="34"/>
                <c:pt idx="33">
                  <c:v>5/5/14</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1AE-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B0-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B2-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B4-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B6-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B8-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AE-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B0-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B2-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B4-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1B6-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1B8-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Sheet1!$B$35:$B$35</c:f>
              <c:numCache>
                <c:formatCode>General</c:formatCode>
                <c:ptCount val="1"/>
                <c:pt idx="0">
                  <c:v>271031</c:v>
                </c:pt>
              </c:numCache>
            </c:numRef>
          </c:val>
          <c:extLst>
            <c:ext xmlns:c16="http://schemas.microsoft.com/office/drawing/2014/chart" uri="{C3380CC4-5D6E-409C-BE32-E72D297353CC}">
              <c16:uniqueId val="{000001B9-0901-6043-8C20-0F4540F324EA}"/>
            </c:ext>
          </c:extLst>
        </c:ser>
        <c:ser>
          <c:idx val="0"/>
          <c:order val="34"/>
          <c:tx>
            <c:strRef>
              <c:f>Sheet1!$A$36</c:f>
              <c:strCache>
                <c:ptCount val="35"/>
                <c:pt idx="34">
                  <c:v>5/12/14</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1BB-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BD-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BF-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C1-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C3-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C5-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BB-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BD-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BF-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C1-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1C3-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1C5-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Sheet1!$B$36:$B$36</c:f>
              <c:numCache>
                <c:formatCode>General</c:formatCode>
                <c:ptCount val="1"/>
                <c:pt idx="0">
                  <c:v>282152</c:v>
                </c:pt>
              </c:numCache>
            </c:numRef>
          </c:val>
          <c:extLst>
            <c:ext xmlns:c16="http://schemas.microsoft.com/office/drawing/2014/chart" uri="{C3380CC4-5D6E-409C-BE32-E72D297353CC}">
              <c16:uniqueId val="{000001C6-0901-6043-8C20-0F4540F324EA}"/>
            </c:ext>
          </c:extLst>
        </c:ser>
        <c:ser>
          <c:idx val="0"/>
          <c:order val="35"/>
          <c:tx>
            <c:strRef>
              <c:f>Sheet1!$A$37</c:f>
              <c:strCache>
                <c:ptCount val="36"/>
                <c:pt idx="35">
                  <c:v>5/19/14</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1C8-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CA-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CC-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CE-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D0-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D2-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C8-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CA-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CC-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CE-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1D0-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1D2-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Sheet1!$B$37:$B$37</c:f>
              <c:numCache>
                <c:formatCode>General</c:formatCode>
                <c:ptCount val="1"/>
                <c:pt idx="0">
                  <c:v>271693</c:v>
                </c:pt>
              </c:numCache>
            </c:numRef>
          </c:val>
          <c:extLst>
            <c:ext xmlns:c16="http://schemas.microsoft.com/office/drawing/2014/chart" uri="{C3380CC4-5D6E-409C-BE32-E72D297353CC}">
              <c16:uniqueId val="{000001D3-0901-6043-8C20-0F4540F324EA}"/>
            </c:ext>
          </c:extLst>
        </c:ser>
        <c:ser>
          <c:idx val="0"/>
          <c:order val="36"/>
          <c:tx>
            <c:strRef>
              <c:f>Sheet1!$A$38</c:f>
              <c:strCache>
                <c:ptCount val="37"/>
                <c:pt idx="36">
                  <c:v>5/26/14</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1D5-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D7-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D9-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DB-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DD-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DF-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D5-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D7-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D9-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DB-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1DD-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1DF-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Sheet1!$B$38:$B$38</c:f>
              <c:numCache>
                <c:formatCode>General</c:formatCode>
                <c:ptCount val="1"/>
                <c:pt idx="0">
                  <c:v>291605</c:v>
                </c:pt>
              </c:numCache>
            </c:numRef>
          </c:val>
          <c:extLst>
            <c:ext xmlns:c16="http://schemas.microsoft.com/office/drawing/2014/chart" uri="{C3380CC4-5D6E-409C-BE32-E72D297353CC}">
              <c16:uniqueId val="{000001E0-0901-6043-8C20-0F4540F324EA}"/>
            </c:ext>
          </c:extLst>
        </c:ser>
        <c:ser>
          <c:idx val="0"/>
          <c:order val="37"/>
          <c:tx>
            <c:strRef>
              <c:f>Sheet1!$A$39</c:f>
              <c:strCache>
                <c:ptCount val="38"/>
                <c:pt idx="37">
                  <c:v>6/2/14</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1E2-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E4-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E6-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E8-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EA-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EC-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E2-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E4-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E6-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E8-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1EA-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1EC-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Sheet1!$B$39:$B$39</c:f>
              <c:numCache>
                <c:formatCode>General</c:formatCode>
                <c:ptCount val="1"/>
                <c:pt idx="0">
                  <c:v>307537</c:v>
                </c:pt>
              </c:numCache>
            </c:numRef>
          </c:val>
          <c:extLst>
            <c:ext xmlns:c16="http://schemas.microsoft.com/office/drawing/2014/chart" uri="{C3380CC4-5D6E-409C-BE32-E72D297353CC}">
              <c16:uniqueId val="{000001ED-0901-6043-8C20-0F4540F324EA}"/>
            </c:ext>
          </c:extLst>
        </c:ser>
        <c:ser>
          <c:idx val="0"/>
          <c:order val="38"/>
          <c:tx>
            <c:strRef>
              <c:f>Sheet1!$A$40</c:f>
              <c:strCache>
                <c:ptCount val="39"/>
                <c:pt idx="38">
                  <c:v>6/9/14</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1EF-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F1-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F3-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F5-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F7-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F9-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EF-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F1-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F3-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F5-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1F7-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1F9-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Sheet1!$B$40:$B$40</c:f>
              <c:numCache>
                <c:formatCode>General</c:formatCode>
                <c:ptCount val="1"/>
                <c:pt idx="0">
                  <c:v>298468</c:v>
                </c:pt>
              </c:numCache>
            </c:numRef>
          </c:val>
          <c:extLst>
            <c:ext xmlns:c16="http://schemas.microsoft.com/office/drawing/2014/chart" uri="{C3380CC4-5D6E-409C-BE32-E72D297353CC}">
              <c16:uniqueId val="{000001FA-0901-6043-8C20-0F4540F324EA}"/>
            </c:ext>
          </c:extLst>
        </c:ser>
        <c:ser>
          <c:idx val="0"/>
          <c:order val="39"/>
          <c:tx>
            <c:strRef>
              <c:f>Sheet1!$A$41</c:f>
              <c:strCache>
                <c:ptCount val="40"/>
                <c:pt idx="39">
                  <c:v>6/16/14</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1FC-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1FE-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00-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02-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04-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06-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FC-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1FE-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00-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02-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204-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206-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Sheet1!$B$41:$B$41</c:f>
              <c:numCache>
                <c:formatCode>General</c:formatCode>
                <c:ptCount val="1"/>
                <c:pt idx="0">
                  <c:v>316125</c:v>
                </c:pt>
              </c:numCache>
            </c:numRef>
          </c:val>
          <c:extLst>
            <c:ext xmlns:c16="http://schemas.microsoft.com/office/drawing/2014/chart" uri="{C3380CC4-5D6E-409C-BE32-E72D297353CC}">
              <c16:uniqueId val="{00000207-0901-6043-8C20-0F4540F324EA}"/>
            </c:ext>
          </c:extLst>
        </c:ser>
        <c:ser>
          <c:idx val="0"/>
          <c:order val="40"/>
          <c:tx>
            <c:strRef>
              <c:f>Sheet1!$A$42</c:f>
              <c:strCache>
                <c:ptCount val="41"/>
                <c:pt idx="40">
                  <c:v>6/23/14</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209-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0B-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0D-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0F-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11-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13-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09-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0B-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0D-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0F-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211-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213-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Sheet1!$B$42:$B$42</c:f>
              <c:numCache>
                <c:formatCode>General</c:formatCode>
                <c:ptCount val="1"/>
                <c:pt idx="0">
                  <c:v>337520</c:v>
                </c:pt>
              </c:numCache>
            </c:numRef>
          </c:val>
          <c:extLst>
            <c:ext xmlns:c16="http://schemas.microsoft.com/office/drawing/2014/chart" uri="{C3380CC4-5D6E-409C-BE32-E72D297353CC}">
              <c16:uniqueId val="{00000214-0901-6043-8C20-0F4540F324EA}"/>
            </c:ext>
          </c:extLst>
        </c:ser>
        <c:ser>
          <c:idx val="0"/>
          <c:order val="41"/>
          <c:tx>
            <c:strRef>
              <c:f>Sheet1!$A$43</c:f>
              <c:strCache>
                <c:ptCount val="42"/>
                <c:pt idx="41">
                  <c:v>6/30/14</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216-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18-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1A-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1C-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1E-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20-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16-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18-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1A-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1C-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21E-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220-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Sheet1!$B$43:$B$43</c:f>
              <c:numCache>
                <c:formatCode>General</c:formatCode>
                <c:ptCount val="1"/>
                <c:pt idx="0">
                  <c:v>334280</c:v>
                </c:pt>
              </c:numCache>
            </c:numRef>
          </c:val>
          <c:extLst>
            <c:ext xmlns:c16="http://schemas.microsoft.com/office/drawing/2014/chart" uri="{C3380CC4-5D6E-409C-BE32-E72D297353CC}">
              <c16:uniqueId val="{00000221-0901-6043-8C20-0F4540F324EA}"/>
            </c:ext>
          </c:extLst>
        </c:ser>
        <c:ser>
          <c:idx val="0"/>
          <c:order val="42"/>
          <c:tx>
            <c:strRef>
              <c:f>Sheet1!$A$44</c:f>
              <c:strCache>
                <c:ptCount val="43"/>
                <c:pt idx="42">
                  <c:v>7/7/14</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223-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25-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27-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29-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2B-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2D-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23-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25-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27-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29-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22B-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22D-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Sheet1!$B$44:$B$44</c:f>
              <c:numCache>
                <c:formatCode>General</c:formatCode>
                <c:ptCount val="1"/>
                <c:pt idx="0">
                  <c:v>346104</c:v>
                </c:pt>
              </c:numCache>
            </c:numRef>
          </c:val>
          <c:extLst>
            <c:ext xmlns:c16="http://schemas.microsoft.com/office/drawing/2014/chart" uri="{C3380CC4-5D6E-409C-BE32-E72D297353CC}">
              <c16:uniqueId val="{0000022E-0901-6043-8C20-0F4540F324EA}"/>
            </c:ext>
          </c:extLst>
        </c:ser>
        <c:ser>
          <c:idx val="0"/>
          <c:order val="43"/>
          <c:tx>
            <c:strRef>
              <c:f>Sheet1!$A$45</c:f>
              <c:strCache>
                <c:ptCount val="44"/>
                <c:pt idx="43">
                  <c:v>7/14/14</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230-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32-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34-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36-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38-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3A-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30-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32-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34-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36-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238-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23A-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Sheet1!$B$45:$B$45</c:f>
              <c:numCache>
                <c:formatCode>General</c:formatCode>
                <c:ptCount val="1"/>
                <c:pt idx="0">
                  <c:v>362570</c:v>
                </c:pt>
              </c:numCache>
            </c:numRef>
          </c:val>
          <c:extLst>
            <c:ext xmlns:c16="http://schemas.microsoft.com/office/drawing/2014/chart" uri="{C3380CC4-5D6E-409C-BE32-E72D297353CC}">
              <c16:uniqueId val="{0000023B-0901-6043-8C20-0F4540F324EA}"/>
            </c:ext>
          </c:extLst>
        </c:ser>
        <c:ser>
          <c:idx val="0"/>
          <c:order val="44"/>
          <c:tx>
            <c:strRef>
              <c:f>Sheet1!$A$46</c:f>
              <c:strCache>
                <c:ptCount val="45"/>
                <c:pt idx="44">
                  <c:v>7/21/14</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23D-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3F-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41-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43-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45-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47-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3D-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3F-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41-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43-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245-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247-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Sheet1!$B$46:$B$46</c:f>
              <c:numCache>
                <c:formatCode>General</c:formatCode>
                <c:ptCount val="1"/>
                <c:pt idx="0">
                  <c:v>382820</c:v>
                </c:pt>
              </c:numCache>
            </c:numRef>
          </c:val>
          <c:extLst>
            <c:ext xmlns:c16="http://schemas.microsoft.com/office/drawing/2014/chart" uri="{C3380CC4-5D6E-409C-BE32-E72D297353CC}">
              <c16:uniqueId val="{00000248-0901-6043-8C20-0F4540F324EA}"/>
            </c:ext>
          </c:extLst>
        </c:ser>
        <c:ser>
          <c:idx val="0"/>
          <c:order val="45"/>
          <c:tx>
            <c:strRef>
              <c:f>Sheet1!$A$47</c:f>
              <c:strCache>
                <c:ptCount val="46"/>
                <c:pt idx="45">
                  <c:v>7/28/14</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24A-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4C-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4E-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50-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52-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54-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4A-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4C-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4E-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50-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252-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254-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Sheet1!$B$47:$B$47</c:f>
              <c:numCache>
                <c:formatCode>General</c:formatCode>
                <c:ptCount val="1"/>
                <c:pt idx="0">
                  <c:v>398833</c:v>
                </c:pt>
              </c:numCache>
            </c:numRef>
          </c:val>
          <c:extLst>
            <c:ext xmlns:c16="http://schemas.microsoft.com/office/drawing/2014/chart" uri="{C3380CC4-5D6E-409C-BE32-E72D297353CC}">
              <c16:uniqueId val="{00000255-0901-6043-8C20-0F4540F324EA}"/>
            </c:ext>
          </c:extLst>
        </c:ser>
        <c:ser>
          <c:idx val="0"/>
          <c:order val="46"/>
          <c:tx>
            <c:strRef>
              <c:f>Sheet1!$A$48</c:f>
              <c:strCache>
                <c:ptCount val="47"/>
                <c:pt idx="46">
                  <c:v>8/4/14</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257-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59-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5B-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5D-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5F-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61-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57-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59-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5B-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5D-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25F-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261-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Sheet1!$B$48:$B$48</c:f>
              <c:numCache>
                <c:formatCode>General</c:formatCode>
                <c:ptCount val="1"/>
                <c:pt idx="0">
                  <c:v>441800</c:v>
                </c:pt>
              </c:numCache>
            </c:numRef>
          </c:val>
          <c:extLst>
            <c:ext xmlns:c16="http://schemas.microsoft.com/office/drawing/2014/chart" uri="{C3380CC4-5D6E-409C-BE32-E72D297353CC}">
              <c16:uniqueId val="{00000262-0901-6043-8C20-0F4540F324EA}"/>
            </c:ext>
          </c:extLst>
        </c:ser>
        <c:ser>
          <c:idx val="0"/>
          <c:order val="47"/>
          <c:tx>
            <c:strRef>
              <c:f>Sheet1!$A$49</c:f>
              <c:strCache>
                <c:ptCount val="48"/>
                <c:pt idx="47">
                  <c:v>8/11/14</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264-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66-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68-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6A-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6C-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6E-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64-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66-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68-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6A-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26C-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26E-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Sheet1!$B$49:$B$49</c:f>
              <c:numCache>
                <c:formatCode>General</c:formatCode>
                <c:ptCount val="1"/>
                <c:pt idx="0">
                  <c:v>467312</c:v>
                </c:pt>
              </c:numCache>
            </c:numRef>
          </c:val>
          <c:extLst>
            <c:ext xmlns:c16="http://schemas.microsoft.com/office/drawing/2014/chart" uri="{C3380CC4-5D6E-409C-BE32-E72D297353CC}">
              <c16:uniqueId val="{0000026F-0901-6043-8C20-0F4540F324EA}"/>
            </c:ext>
          </c:extLst>
        </c:ser>
        <c:ser>
          <c:idx val="0"/>
          <c:order val="48"/>
          <c:tx>
            <c:strRef>
              <c:f>Sheet1!$A$50</c:f>
              <c:strCache>
                <c:ptCount val="49"/>
                <c:pt idx="48">
                  <c:v>8/18/14</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271-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73-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75-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77-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79-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7B-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71-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73-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75-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77-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279-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27B-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Sheet1!$B$50:$B$50</c:f>
              <c:numCache>
                <c:formatCode>General</c:formatCode>
                <c:ptCount val="1"/>
                <c:pt idx="0">
                  <c:v>487277</c:v>
                </c:pt>
              </c:numCache>
            </c:numRef>
          </c:val>
          <c:extLst>
            <c:ext xmlns:c16="http://schemas.microsoft.com/office/drawing/2014/chart" uri="{C3380CC4-5D6E-409C-BE32-E72D297353CC}">
              <c16:uniqueId val="{0000027C-0901-6043-8C20-0F4540F324EA}"/>
            </c:ext>
          </c:extLst>
        </c:ser>
        <c:ser>
          <c:idx val="0"/>
          <c:order val="49"/>
          <c:tx>
            <c:strRef>
              <c:f>Sheet1!$A$51</c:f>
              <c:strCache>
                <c:ptCount val="50"/>
                <c:pt idx="49">
                  <c:v>8/25/14</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27E-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80-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82-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84-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86-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88-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7E-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80-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82-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84-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286-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288-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Sheet1!$B$51:$B$51</c:f>
              <c:numCache>
                <c:formatCode>General</c:formatCode>
                <c:ptCount val="1"/>
                <c:pt idx="0">
                  <c:v>491657</c:v>
                </c:pt>
              </c:numCache>
            </c:numRef>
          </c:val>
          <c:extLst>
            <c:ext xmlns:c16="http://schemas.microsoft.com/office/drawing/2014/chart" uri="{C3380CC4-5D6E-409C-BE32-E72D297353CC}">
              <c16:uniqueId val="{00000289-0901-6043-8C20-0F4540F324EA}"/>
            </c:ext>
          </c:extLst>
        </c:ser>
        <c:ser>
          <c:idx val="0"/>
          <c:order val="50"/>
          <c:tx>
            <c:strRef>
              <c:f>Sheet1!$A$52</c:f>
              <c:strCache>
                <c:ptCount val="51"/>
                <c:pt idx="50">
                  <c:v>9/1/14</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28B-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8D-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8F-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91-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93-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95-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8B-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8D-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8F-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91-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293-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295-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Sheet1!$B$52:$B$52</c:f>
              <c:numCache>
                <c:formatCode>General</c:formatCode>
                <c:ptCount val="1"/>
                <c:pt idx="0">
                  <c:v>518158</c:v>
                </c:pt>
              </c:numCache>
            </c:numRef>
          </c:val>
          <c:extLst>
            <c:ext xmlns:c16="http://schemas.microsoft.com/office/drawing/2014/chart" uri="{C3380CC4-5D6E-409C-BE32-E72D297353CC}">
              <c16:uniqueId val="{00000296-0901-6043-8C20-0F4540F324EA}"/>
            </c:ext>
          </c:extLst>
        </c:ser>
        <c:ser>
          <c:idx val="0"/>
          <c:order val="51"/>
          <c:tx>
            <c:strRef>
              <c:f>Sheet1!$A$53</c:f>
              <c:strCache>
                <c:ptCount val="52"/>
                <c:pt idx="51">
                  <c:v>9/8/14</c:v>
                </c:pt>
              </c:strCache>
            </c:strRef>
          </c:tx>
          <c:spPr>
            <a:solidFill>
              <a:srgbClr val="E2E8F0"/>
            </a:solidFill>
            <a:ln w="9525" cap="flat">
              <a:solidFill>
                <a:srgbClr val="DDDDDD"/>
              </a:solidFill>
              <a:prstDash val="solid"/>
              <a:bevel/>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298-0901-6043-8C20-0F4540F324EA}"/>
              </c:ext>
            </c:extLst>
          </c:dPt>
          <c:dPt>
            <c:idx val="1"/>
            <c:bubble3D val="0"/>
            <c:spPr>
              <a:solidFill>
                <a:srgbClr val="333D47"/>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9A-0901-6043-8C20-0F4540F324EA}"/>
              </c:ext>
            </c:extLst>
          </c:dPt>
          <c:dPt>
            <c:idx val="2"/>
            <c:bubble3D val="0"/>
            <c:spPr>
              <a:solidFill>
                <a:srgbClr val="E7A13D"/>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9C-0901-6043-8C20-0F4540F324EA}"/>
              </c:ext>
            </c:extLst>
          </c:dPt>
          <c:dPt>
            <c:idx val="3"/>
            <c:bubble3D val="0"/>
            <c:spPr>
              <a:solidFill>
                <a:srgbClr val="BC2D30"/>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9E-0901-6043-8C20-0F4540F324EA}"/>
              </c:ext>
            </c:extLst>
          </c:dPt>
          <c:dPt>
            <c:idx val="4"/>
            <c:bubble3D val="0"/>
            <c:spPr>
              <a:solidFill>
                <a:srgbClr val="6F3D79"/>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A0-0901-6043-8C20-0F4540F324EA}"/>
              </c:ext>
            </c:extLst>
          </c:dPt>
          <c:dPt>
            <c:idx val="5"/>
            <c:bubble3D val="0"/>
            <c:spPr>
              <a:solidFill>
                <a:srgbClr val="7D807F"/>
              </a:solidFill>
              <a:ln w="9525" cap="flat">
                <a:solidFill>
                  <a:srgbClr val="F9F9F9"/>
                </a:solidFill>
                <a:prstDash val="solid"/>
                <a:bevel/>
              </a:ln>
              <a:effectLst>
                <a:outerShdw blurRad="50800" dist="25400" dir="5400000" algn="tl">
                  <a:srgbClr val="000000">
                    <a:alpha val="50000"/>
                  </a:srgbClr>
                </a:outerShdw>
              </a:effectLst>
            </c:spPr>
            <c:extLst>
              <c:ext xmlns:c16="http://schemas.microsoft.com/office/drawing/2014/chart" uri="{C3380CC4-5D6E-409C-BE32-E72D297353CC}">
                <c16:uniqueId val="{000002A2-0901-6043-8C20-0F4540F324EA}"/>
              </c:ext>
            </c:extLst>
          </c:dPt>
          <c:dLbls>
            <c:dLbl>
              <c:idx val="0"/>
              <c:numFmt formatCode="0%" sourceLinked="0"/>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98-0901-6043-8C20-0F4540F324EA}"/>
                </c:ext>
              </c:extLst>
            </c:dLbl>
            <c:dLbl>
              <c:idx val="1"/>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9A-0901-6043-8C20-0F4540F324EA}"/>
                </c:ext>
              </c:extLst>
            </c:dLbl>
            <c:dLbl>
              <c:idx val="2"/>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9C-0901-6043-8C20-0F4540F324EA}"/>
                </c:ext>
              </c:extLst>
            </c:dLbl>
            <c:dLbl>
              <c:idx val="3"/>
              <c:numFmt formatCode="0%" sourceLinked="0"/>
              <c:spPr/>
              <c:txPr>
                <a:bodyPr/>
                <a:lstStyle/>
                <a:p>
                  <a:pPr>
                    <a:defRPr sz="3400" b="1" i="0" u="none" strike="noStrike">
                      <a:solidFill>
                        <a:srgbClr val="FFFFFF"/>
                      </a:solidFill>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29E-0901-6043-8C20-0F4540F324EA}"/>
                </c:ext>
              </c:extLst>
            </c:dLbl>
            <c:dLbl>
              <c:idx val="4"/>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2A0-0901-6043-8C20-0F4540F324EA}"/>
                </c:ext>
              </c:extLst>
            </c:dLbl>
            <c:dLbl>
              <c:idx val="5"/>
              <c:numFmt formatCode="0%" sourceLinked="0"/>
              <c:spPr/>
              <c:txPr>
                <a:bodyPr/>
                <a:lstStyle/>
                <a:p>
                  <a:pPr>
                    <a:defRPr sz="3400" b="1" i="0" u="none" strike="noStrike">
                      <a:solidFill>
                        <a:srgbClr val="FFFFFF"/>
                      </a:solidFill>
                      <a:latin typeface="Helvetica"/>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2A2-0901-6043-8C20-0F4540F324EA}"/>
                </c:ext>
              </c:extLst>
            </c:dLbl>
            <c:numFmt formatCode="0%" sourceLinked="0"/>
            <c:spPr>
              <a:noFill/>
              <a:ln>
                <a:noFill/>
              </a:ln>
              <a:effectLst/>
            </c:spPr>
            <c:txPr>
              <a:bodyPr/>
              <a:lstStyle/>
              <a:p>
                <a:pPr>
                  <a:defRPr sz="6000" b="1" i="0" u="none" strike="noStrike">
                    <a:solidFill>
                      <a:srgbClr val="221755"/>
                    </a:solidFill>
                    <a:latin typeface="Helvetica"/>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Sheet1!$B$1:$B$1</c:f>
              <c:strCache>
                <c:ptCount val="6"/>
                <c:pt idx="0">
                  <c:v>Drove alone</c:v>
                </c:pt>
                <c:pt idx="1">
                  <c:v>Carpool</c:v>
                </c:pt>
                <c:pt idx="2">
                  <c:v>Public transportation</c:v>
                </c:pt>
                <c:pt idx="3">
                  <c:v>WFH</c:v>
                </c:pt>
                <c:pt idx="4">
                  <c:v>Walking</c:v>
                </c:pt>
                <c:pt idx="5">
                  <c:v>Other</c:v>
                </c:pt>
              </c:strCache>
            </c:strRef>
          </c:cat>
          <c:val>
            <c:numRef>
              <c:f>Sheet1!$B$53:$B$53</c:f>
              <c:numCache>
                <c:formatCode>General</c:formatCode>
                <c:ptCount val="1"/>
                <c:pt idx="0">
                  <c:v>499184</c:v>
                </c:pt>
              </c:numCache>
            </c:numRef>
          </c:val>
          <c:extLst>
            <c:ext xmlns:c16="http://schemas.microsoft.com/office/drawing/2014/chart" uri="{C3380CC4-5D6E-409C-BE32-E72D297353CC}">
              <c16:uniqueId val="{000002A3-0901-6043-8C20-0F4540F324EA}"/>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b"/>
      <c:layout>
        <c:manualLayout>
          <c:xMode val="edge"/>
          <c:yMode val="edge"/>
          <c:x val="0.19836200000000001"/>
          <c:y val="0.95434399999999997"/>
          <c:w val="0.80163799999999996"/>
          <c:h val="4.5656299999999997E-2"/>
        </c:manualLayout>
      </c:layout>
      <c:overlay val="1"/>
      <c:spPr>
        <a:noFill/>
        <a:ln w="12700" cap="flat">
          <a:noFill/>
          <a:miter lim="400000"/>
        </a:ln>
        <a:effectLst/>
      </c:spPr>
      <c:txPr>
        <a:bodyPr rot="0"/>
        <a:lstStyle/>
        <a:p>
          <a:pPr>
            <a:defRPr sz="2400" b="1" i="0" u="none" strike="noStrike">
              <a:solidFill>
                <a:srgbClr val="000000"/>
              </a:solidFill>
              <a:latin typeface="Helvetica"/>
            </a:defRPr>
          </a:pPr>
          <a:endParaRPr lang="en-US"/>
        </a:p>
      </c:txPr>
    </c:legend>
    <c:plotVisOnly val="1"/>
    <c:dispBlanksAs val="gap"/>
    <c:showDLblsOverMax val="1"/>
  </c:chart>
  <c:spPr>
    <a:noFill/>
    <a:ln>
      <a:noFill/>
    </a:ln>
    <a:effectLst/>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69480D-506B-1144-A3A3-BC6DEA8AE41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2A2C73B-BA7D-1A43-B713-805B9BD8F42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B9158D-133E-0148-B33D-46399D8D8601}" type="datetimeFigureOut">
              <a:rPr lang="en-US" smtClean="0"/>
              <a:t>6/13/18</a:t>
            </a:fld>
            <a:endParaRPr lang="en-US"/>
          </a:p>
        </p:txBody>
      </p:sp>
      <p:sp>
        <p:nvSpPr>
          <p:cNvPr id="4" name="Footer Placeholder 3">
            <a:extLst>
              <a:ext uri="{FF2B5EF4-FFF2-40B4-BE49-F238E27FC236}">
                <a16:creationId xmlns:a16="http://schemas.microsoft.com/office/drawing/2014/main" id="{464C255E-1A64-2D4C-AB0F-A54DC83DAAE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A35B2C7-8DCF-A04C-8F2A-E66293CF5E6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FB07AB3-D2C6-AC47-8975-D423EA1E4634}" type="slidenum">
              <a:rPr lang="en-US" smtClean="0"/>
              <a:t>‹#›</a:t>
            </a:fld>
            <a:endParaRPr lang="en-US"/>
          </a:p>
        </p:txBody>
      </p:sp>
    </p:spTree>
    <p:extLst>
      <p:ext uri="{BB962C8B-B14F-4D97-AF65-F5344CB8AC3E}">
        <p14:creationId xmlns:p14="http://schemas.microsoft.com/office/powerpoint/2010/main" val="1013053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xfrm>
            <a:off x="1143000" y="685800"/>
            <a:ext cx="4572000" cy="3429000"/>
          </a:xfrm>
          <a:prstGeom prst="rect">
            <a:avLst/>
          </a:prstGeom>
        </p:spPr>
        <p:txBody>
          <a:bodyPr/>
          <a:lstStyle/>
          <a:p>
            <a:endParaRPr/>
          </a:p>
        </p:txBody>
      </p:sp>
      <p:sp>
        <p:nvSpPr>
          <p:cNvPr id="231" name="Shape 23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j-lt"/>
        <a:ea typeface="+mj-ea"/>
        <a:cs typeface="+mj-cs"/>
        <a:sym typeface="Arial"/>
      </a:defRPr>
    </a:lvl1pPr>
    <a:lvl2pPr indent="228600" defTabSz="1828800" latinLnBrk="0">
      <a:defRPr sz="2400">
        <a:latin typeface="+mj-lt"/>
        <a:ea typeface="+mj-ea"/>
        <a:cs typeface="+mj-cs"/>
        <a:sym typeface="Arial"/>
      </a:defRPr>
    </a:lvl2pPr>
    <a:lvl3pPr indent="457200" defTabSz="1828800" latinLnBrk="0">
      <a:defRPr sz="2400">
        <a:latin typeface="+mj-lt"/>
        <a:ea typeface="+mj-ea"/>
        <a:cs typeface="+mj-cs"/>
        <a:sym typeface="Arial"/>
      </a:defRPr>
    </a:lvl3pPr>
    <a:lvl4pPr indent="685800" defTabSz="1828800" latinLnBrk="0">
      <a:defRPr sz="2400">
        <a:latin typeface="+mj-lt"/>
        <a:ea typeface="+mj-ea"/>
        <a:cs typeface="+mj-cs"/>
        <a:sym typeface="Arial"/>
      </a:defRPr>
    </a:lvl4pPr>
    <a:lvl5pPr indent="914400" defTabSz="1828800" latinLnBrk="0">
      <a:defRPr sz="2400">
        <a:latin typeface="+mj-lt"/>
        <a:ea typeface="+mj-ea"/>
        <a:cs typeface="+mj-cs"/>
        <a:sym typeface="Arial"/>
      </a:defRPr>
    </a:lvl5pPr>
    <a:lvl6pPr indent="1143000" defTabSz="1828800" latinLnBrk="0">
      <a:defRPr sz="2400">
        <a:latin typeface="+mj-lt"/>
        <a:ea typeface="+mj-ea"/>
        <a:cs typeface="+mj-cs"/>
        <a:sym typeface="Arial"/>
      </a:defRPr>
    </a:lvl6pPr>
    <a:lvl7pPr indent="1371600" defTabSz="1828800" latinLnBrk="0">
      <a:defRPr sz="2400">
        <a:latin typeface="+mj-lt"/>
        <a:ea typeface="+mj-ea"/>
        <a:cs typeface="+mj-cs"/>
        <a:sym typeface="Arial"/>
      </a:defRPr>
    </a:lvl7pPr>
    <a:lvl8pPr indent="1600200" defTabSz="1828800" latinLnBrk="0">
      <a:defRPr sz="2400">
        <a:latin typeface="+mj-lt"/>
        <a:ea typeface="+mj-ea"/>
        <a:cs typeface="+mj-cs"/>
        <a:sym typeface="Arial"/>
      </a:defRPr>
    </a:lvl8pPr>
    <a:lvl9pPr indent="1828800" defTabSz="1828800" latinLnBrk="0">
      <a:defRPr sz="24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noRot="1" noChangeAspect="1"/>
          </p:cNvSpPr>
          <p:nvPr>
            <p:ph type="sldImg"/>
          </p:nvPr>
        </p:nvSpPr>
        <p:spPr>
          <a:prstGeom prst="rect">
            <a:avLst/>
          </a:prstGeom>
        </p:spPr>
        <p:txBody>
          <a:bodyPr/>
          <a:lstStyle/>
          <a:p>
            <a:endParaRPr/>
          </a:p>
        </p:txBody>
      </p:sp>
      <p:sp>
        <p:nvSpPr>
          <p:cNvPr id="238" name="Shape 238"/>
          <p:cNvSpPr>
            <a:spLocks noGrp="1"/>
          </p:cNvSpPr>
          <p:nvPr>
            <p:ph type="body" sz="quarter" idx="1"/>
          </p:nvPr>
        </p:nvSpPr>
        <p:spPr>
          <a:prstGeom prst="rect">
            <a:avLst/>
          </a:prstGeom>
        </p:spPr>
        <p:txBody>
          <a:bodyPr/>
          <a:lstStyle/>
          <a:p>
            <a:pPr defTabSz="457200">
              <a:lnSpc>
                <a:spcPct val="125000"/>
              </a:lnSpc>
              <a:defRPr sz="1600">
                <a:latin typeface="Avenir Roman"/>
                <a:ea typeface="Avenir Roman"/>
                <a:cs typeface="Avenir Roman"/>
                <a:sym typeface="Avenir Roman"/>
              </a:defRPr>
            </a:pPr>
            <a:r>
              <a:t>(Welcome, introduction.) </a:t>
            </a:r>
          </a:p>
          <a:p>
            <a:pPr defTabSz="457200">
              <a:lnSpc>
                <a:spcPct val="125000"/>
              </a:lnSpc>
              <a:defRPr sz="1600">
                <a:latin typeface="Avenir Roman"/>
                <a:ea typeface="Avenir Roman"/>
                <a:cs typeface="Avenir Roman"/>
                <a:sym typeface="Avenir Roman"/>
              </a:defRPr>
            </a:pPr>
            <a:r>
              <a:t>I’m here because Lyft believes that the United States is currently highly dependent on an unsustainable model for use of passenger vehicles based on personal car ownership. Our experience as pioneers of shared mobility over the last 4 and a half years has given us confidence that we have the opportunity to break that cycle by deploying autonomous and electric vehicle technologies through our shared network, in a form that may dramatically reduce greenhouse gas emissions and improve air quality.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a:spLocks noGrp="1" noRot="1" noChangeAspect="1"/>
          </p:cNvSpPr>
          <p:nvPr>
            <p:ph type="sldImg"/>
          </p:nvPr>
        </p:nvSpPr>
        <p:spPr>
          <a:prstGeom prst="rect">
            <a:avLst/>
          </a:prstGeom>
        </p:spPr>
        <p:txBody>
          <a:bodyPr/>
          <a:lstStyle/>
          <a:p>
            <a:endParaRPr/>
          </a:p>
        </p:txBody>
      </p:sp>
      <p:sp>
        <p:nvSpPr>
          <p:cNvPr id="327" name="Shape 327"/>
          <p:cNvSpPr>
            <a:spLocks noGrp="1"/>
          </p:cNvSpPr>
          <p:nvPr>
            <p:ph type="body" sz="quarter" idx="1"/>
          </p:nvPr>
        </p:nvSpPr>
        <p:spPr>
          <a:prstGeom prst="rect">
            <a:avLst/>
          </a:prstGeom>
        </p:spPr>
        <p:txBody>
          <a:bodyPr/>
          <a:lstStyle/>
          <a:p>
            <a:r>
              <a:t>The results have been very promising - over 40% of all passengers now choose Lyft Line where it is offered, proving that consumers are willing to share rides when it is hassle-free and delivers quick travel times.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Shape 333"/>
          <p:cNvSpPr>
            <a:spLocks noGrp="1" noRot="1" noChangeAspect="1"/>
          </p:cNvSpPr>
          <p:nvPr>
            <p:ph type="sldImg"/>
          </p:nvPr>
        </p:nvSpPr>
        <p:spPr>
          <a:prstGeom prst="rect">
            <a:avLst/>
          </a:prstGeom>
        </p:spPr>
        <p:txBody>
          <a:bodyPr/>
          <a:lstStyle/>
          <a:p>
            <a:endParaRPr/>
          </a:p>
        </p:txBody>
      </p:sp>
      <p:sp>
        <p:nvSpPr>
          <p:cNvPr id="334" name="Shape 334"/>
          <p:cNvSpPr>
            <a:spLocks noGrp="1"/>
          </p:cNvSpPr>
          <p:nvPr>
            <p:ph type="body" sz="quarter" idx="1"/>
          </p:nvPr>
        </p:nvSpPr>
        <p:spPr>
          <a:prstGeom prst="rect">
            <a:avLst/>
          </a:prstGeom>
        </p:spPr>
        <p:txBody>
          <a:bodyPr/>
          <a:lstStyle/>
          <a:p>
            <a:r>
              <a:t>And I would further suggest that THIS question comes down to whether or not automated vehicles will be shared, or whether they will be personally owned.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Shape 338"/>
          <p:cNvSpPr>
            <a:spLocks noGrp="1" noRot="1" noChangeAspect="1"/>
          </p:cNvSpPr>
          <p:nvPr>
            <p:ph type="sldImg"/>
          </p:nvPr>
        </p:nvSpPr>
        <p:spPr>
          <a:prstGeom prst="rect">
            <a:avLst/>
          </a:prstGeom>
        </p:spPr>
        <p:txBody>
          <a:bodyPr/>
          <a:lstStyle/>
          <a:p>
            <a:endParaRPr/>
          </a:p>
        </p:txBody>
      </p:sp>
      <p:sp>
        <p:nvSpPr>
          <p:cNvPr id="339" name="Shape 339"/>
          <p:cNvSpPr>
            <a:spLocks noGrp="1"/>
          </p:cNvSpPr>
          <p:nvPr>
            <p:ph type="body" sz="quarter" idx="1"/>
          </p:nvPr>
        </p:nvSpPr>
        <p:spPr>
          <a:prstGeom prst="rect">
            <a:avLst/>
          </a:prstGeom>
        </p:spPr>
        <p:txBody>
          <a:bodyPr/>
          <a:lstStyle/>
          <a:p>
            <a:r>
              <a:t>And I would further suggest that THIS question comes down to whether or not automated vehicles will be shared, or whether they will be personally owned.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Shape 345"/>
          <p:cNvSpPr>
            <a:spLocks noGrp="1" noRot="1" noChangeAspect="1"/>
          </p:cNvSpPr>
          <p:nvPr>
            <p:ph type="sldImg"/>
          </p:nvPr>
        </p:nvSpPr>
        <p:spPr>
          <a:prstGeom prst="rect">
            <a:avLst/>
          </a:prstGeom>
        </p:spPr>
        <p:txBody>
          <a:bodyPr/>
          <a:lstStyle/>
          <a:p>
            <a:endParaRPr/>
          </a:p>
        </p:txBody>
      </p:sp>
      <p:sp>
        <p:nvSpPr>
          <p:cNvPr id="346" name="Shape 346"/>
          <p:cNvSpPr>
            <a:spLocks noGrp="1"/>
          </p:cNvSpPr>
          <p:nvPr>
            <p:ph type="body" sz="quarter" idx="1"/>
          </p:nvPr>
        </p:nvSpPr>
        <p:spPr>
          <a:prstGeom prst="rect">
            <a:avLst/>
          </a:prstGeom>
        </p:spPr>
        <p:txBody>
          <a:bodyPr/>
          <a:lstStyle/>
          <a:p>
            <a:r>
              <a:t>And I would further suggest that THIS question comes down to whether or not automated vehicles will be shared, or whether they will be personally owned.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Shape 349"/>
          <p:cNvSpPr>
            <a:spLocks noGrp="1" noRot="1" noChangeAspect="1"/>
          </p:cNvSpPr>
          <p:nvPr>
            <p:ph type="sldImg"/>
          </p:nvPr>
        </p:nvSpPr>
        <p:spPr>
          <a:prstGeom prst="rect">
            <a:avLst/>
          </a:prstGeom>
        </p:spPr>
        <p:txBody>
          <a:bodyPr/>
          <a:lstStyle/>
          <a:p>
            <a:endParaRPr/>
          </a:p>
        </p:txBody>
      </p:sp>
      <p:sp>
        <p:nvSpPr>
          <p:cNvPr id="350" name="Shape 350"/>
          <p:cNvSpPr>
            <a:spLocks noGrp="1"/>
          </p:cNvSpPr>
          <p:nvPr>
            <p:ph type="body" sz="quarter" idx="1"/>
          </p:nvPr>
        </p:nvSpPr>
        <p:spPr>
          <a:prstGeom prst="rect">
            <a:avLst/>
          </a:prstGeom>
        </p:spPr>
        <p:txBody>
          <a:bodyPr/>
          <a:lstStyle>
            <a:lvl1pPr defTabSz="457200">
              <a:lnSpc>
                <a:spcPct val="125000"/>
              </a:lnSpc>
              <a:defRPr sz="1600">
                <a:latin typeface="Avenir Roman"/>
                <a:ea typeface="Avenir Roman"/>
                <a:cs typeface="Avenir Roman"/>
                <a:sym typeface="Avenir Roman"/>
              </a:defRPr>
            </a:lvl1pPr>
          </a:lstStyle>
          <a:p>
            <a:r>
              <a:t>In fact, we expect this change in the cost structure of Lyft brought by automation to serve as a tipping point moving people away from car ownership. Today, when people calculate the monthly cost of accessing transportation as a service versus owning a car, it is likely to be higher unless you live in the middle of a big city. But with automated vehicle technology, the equation flips, and it will simply no longer make financial sense to own a car when fast, hassle-free Lyft service is available at fraction of the cost, with no upfront investment or depreciation.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a:spLocks noGrp="1" noRot="1" noChangeAspect="1"/>
          </p:cNvSpPr>
          <p:nvPr>
            <p:ph type="sldImg"/>
          </p:nvPr>
        </p:nvSpPr>
        <p:spPr>
          <a:prstGeom prst="rect">
            <a:avLst/>
          </a:prstGeom>
        </p:spPr>
        <p:txBody>
          <a:bodyPr/>
          <a:lstStyle/>
          <a:p>
            <a:endParaRPr/>
          </a:p>
        </p:txBody>
      </p:sp>
      <p:sp>
        <p:nvSpPr>
          <p:cNvPr id="354" name="Shape 354"/>
          <p:cNvSpPr>
            <a:spLocks noGrp="1"/>
          </p:cNvSpPr>
          <p:nvPr>
            <p:ph type="body" sz="quarter" idx="1"/>
          </p:nvPr>
        </p:nvSpPr>
        <p:spPr>
          <a:prstGeom prst="rect">
            <a:avLst/>
          </a:prstGeom>
        </p:spPr>
        <p:txBody>
          <a:bodyPr/>
          <a:lstStyle>
            <a:lvl1pPr defTabSz="457200">
              <a:lnSpc>
                <a:spcPct val="125000"/>
              </a:lnSpc>
              <a:defRPr sz="1600">
                <a:latin typeface="Avenir Roman"/>
                <a:ea typeface="Avenir Roman"/>
                <a:cs typeface="Avenir Roman"/>
                <a:sym typeface="Avenir Roman"/>
              </a:defRPr>
            </a:lvl1pPr>
          </a:lstStyle>
          <a:p>
            <a:r>
              <a:t>In fact, we expect this change in the cost structure of Lyft brought by automation to serve as a tipping point moving people away from car ownership. Today, when people calculate the monthly cost of accessing transportation as a service versus owning a car, it is likely to be higher unless you live in the middle of a big city. But with automated vehicle technology, the equation flips, and it will simply no longer make financial sense to own a car when fast, hassle-free Lyft service is available at fraction of the cost, with no upfront investment or depreciation.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hape 375"/>
          <p:cNvSpPr>
            <a:spLocks noGrp="1" noRot="1" noChangeAspect="1"/>
          </p:cNvSpPr>
          <p:nvPr>
            <p:ph type="sldImg"/>
          </p:nvPr>
        </p:nvSpPr>
        <p:spPr>
          <a:prstGeom prst="rect">
            <a:avLst/>
          </a:prstGeom>
        </p:spPr>
        <p:txBody>
          <a:bodyPr/>
          <a:lstStyle/>
          <a:p>
            <a:endParaRPr/>
          </a:p>
        </p:txBody>
      </p:sp>
      <p:sp>
        <p:nvSpPr>
          <p:cNvPr id="376" name="Shape 376"/>
          <p:cNvSpPr>
            <a:spLocks noGrp="1"/>
          </p:cNvSpPr>
          <p:nvPr>
            <p:ph type="body" sz="quarter" idx="1"/>
          </p:nvPr>
        </p:nvSpPr>
        <p:spPr>
          <a:prstGeom prst="rect">
            <a:avLst/>
          </a:prstGeom>
        </p:spPr>
        <p:txBody>
          <a:bodyPr/>
          <a:lstStyle>
            <a:lvl1pPr defTabSz="457200">
              <a:lnSpc>
                <a:spcPct val="125000"/>
              </a:lnSpc>
              <a:defRPr>
                <a:latin typeface="Avenir Roman"/>
                <a:ea typeface="Avenir Roman"/>
                <a:cs typeface="Avenir Roman"/>
                <a:sym typeface="Avenir Roman"/>
              </a:defRPr>
            </a:lvl1pPr>
          </a:lstStyle>
          <a:p>
            <a:r>
              <a:t>how we think we can plug into a city’s transportation network</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Shape 388"/>
          <p:cNvSpPr>
            <a:spLocks noGrp="1" noRot="1" noChangeAspect="1"/>
          </p:cNvSpPr>
          <p:nvPr>
            <p:ph type="sldImg"/>
          </p:nvPr>
        </p:nvSpPr>
        <p:spPr>
          <a:prstGeom prst="rect">
            <a:avLst/>
          </a:prstGeom>
        </p:spPr>
        <p:txBody>
          <a:bodyPr/>
          <a:lstStyle/>
          <a:p>
            <a:endParaRPr/>
          </a:p>
        </p:txBody>
      </p:sp>
      <p:sp>
        <p:nvSpPr>
          <p:cNvPr id="389" name="Shape 389"/>
          <p:cNvSpPr>
            <a:spLocks noGrp="1"/>
          </p:cNvSpPr>
          <p:nvPr>
            <p:ph type="body" sz="quarter" idx="1"/>
          </p:nvPr>
        </p:nvSpPr>
        <p:spPr>
          <a:prstGeom prst="rect">
            <a:avLst/>
          </a:prstGeom>
        </p:spPr>
        <p:txBody>
          <a:bodyPr/>
          <a:lstStyle/>
          <a:p>
            <a:pPr defTabSz="457200">
              <a:lnSpc>
                <a:spcPct val="125000"/>
              </a:lnSpc>
              <a:defRPr sz="1600">
                <a:latin typeface="Avenir Roman"/>
                <a:ea typeface="Avenir Roman"/>
                <a:cs typeface="Avenir Roman"/>
                <a:sym typeface="Avenir Roman"/>
              </a:defRPr>
            </a:pPr>
            <a:r>
              <a:t>The trend toward transportation as a service will also also Lyft to connect and become interoperable with other modes of transportation - public transit, bikeshare, etc. </a:t>
            </a:r>
          </a:p>
          <a:p>
            <a:pPr defTabSz="457200">
              <a:lnSpc>
                <a:spcPct val="125000"/>
              </a:lnSpc>
              <a:defRPr sz="1600">
                <a:latin typeface="Avenir Roman"/>
                <a:ea typeface="Avenir Roman"/>
                <a:cs typeface="Avenir Roman"/>
                <a:sym typeface="Avenir Roman"/>
              </a:defRPr>
            </a:pPr>
            <a:endParaRPr/>
          </a:p>
          <a:p>
            <a:pPr defTabSz="457200">
              <a:lnSpc>
                <a:spcPct val="125000"/>
              </a:lnSpc>
              <a:defRPr sz="1600">
                <a:latin typeface="Avenir Roman"/>
                <a:ea typeface="Avenir Roman"/>
                <a:cs typeface="Avenir Roman"/>
                <a:sym typeface="Avenir Roman"/>
              </a:defRPr>
            </a:pPr>
            <a:r>
              <a:t>In recent years, transit agencies have been adopting smartphone technology as well -  revolutionizing their fare collection systems to work without physical tokens or even smart cards - and once they go digital, beginning to integrate with Lyft. As people transition to transportation as a service, they will be able to use these different public and private modes seamlessly </a:t>
            </a:r>
          </a:p>
          <a:p>
            <a:pPr defTabSz="457200">
              <a:lnSpc>
                <a:spcPct val="125000"/>
              </a:lnSpc>
              <a:defRPr sz="1600">
                <a:latin typeface="Avenir Roman"/>
                <a:ea typeface="Avenir Roman"/>
                <a:cs typeface="Avenir Roman"/>
                <a:sym typeface="Avenir Roman"/>
              </a:defRPr>
            </a:pPr>
            <a:endParaRPr/>
          </a:p>
          <a:p>
            <a:pPr defTabSz="457200">
              <a:lnSpc>
                <a:spcPct val="125000"/>
              </a:lnSpc>
              <a:defRPr sz="1600">
                <a:latin typeface="Avenir Roman"/>
                <a:ea typeface="Avenir Roman"/>
                <a:cs typeface="Avenir Roman"/>
                <a:sym typeface="Avenir Roman"/>
              </a:defRPr>
            </a:pPr>
            <a:r>
              <a:t>graphic: stats of Mobile ticketing apps for transit agencies. How many rides have happened on them since the apps were created. </a:t>
            </a:r>
          </a:p>
          <a:p>
            <a:pPr defTabSz="457200">
              <a:lnSpc>
                <a:spcPct val="125000"/>
              </a:lnSpc>
              <a:defRPr sz="1600">
                <a:latin typeface="Avenir Roman"/>
                <a:ea typeface="Avenir Roman"/>
                <a:cs typeface="Avenir Roman"/>
                <a:sym typeface="Avenir Roman"/>
              </a:defRPr>
            </a:pPr>
            <a:endParaRPr/>
          </a:p>
          <a:p>
            <a:pPr defTabSz="457200">
              <a:lnSpc>
                <a:spcPct val="125000"/>
              </a:lnSpc>
              <a:defRPr sz="1600">
                <a:latin typeface="Avenir Roman"/>
                <a:ea typeface="Avenir Roman"/>
                <a:cs typeface="Avenir Roman"/>
                <a:sym typeface="Avenir Roman"/>
              </a:defRPr>
            </a:pPr>
            <a:r>
              <a:t>Chicago Ventra - 1 million rides in the first two months, Portland Trimet - 5 million rides in the last 2 years, NJ Transit: 8 million rides in the last 2.5 years.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Shape 398"/>
          <p:cNvSpPr>
            <a:spLocks noGrp="1" noRot="1" noChangeAspect="1"/>
          </p:cNvSpPr>
          <p:nvPr>
            <p:ph type="sldImg"/>
          </p:nvPr>
        </p:nvSpPr>
        <p:spPr>
          <a:prstGeom prst="rect">
            <a:avLst/>
          </a:prstGeom>
        </p:spPr>
        <p:txBody>
          <a:bodyPr/>
          <a:lstStyle/>
          <a:p>
            <a:endParaRPr/>
          </a:p>
        </p:txBody>
      </p:sp>
      <p:sp>
        <p:nvSpPr>
          <p:cNvPr id="399" name="Shape 399"/>
          <p:cNvSpPr>
            <a:spLocks noGrp="1"/>
          </p:cNvSpPr>
          <p:nvPr>
            <p:ph type="body" sz="quarter" idx="1"/>
          </p:nvPr>
        </p:nvSpPr>
        <p:spPr>
          <a:prstGeom prst="rect">
            <a:avLst/>
          </a:prstGeom>
        </p:spPr>
        <p:txBody>
          <a:bodyPr/>
          <a:lstStyle/>
          <a:p>
            <a:pPr defTabSz="457200">
              <a:lnSpc>
                <a:spcPct val="125000"/>
              </a:lnSpc>
              <a:defRPr sz="1600">
                <a:latin typeface="Avenir Roman"/>
                <a:ea typeface="Avenir Roman"/>
                <a:cs typeface="Avenir Roman"/>
                <a:sym typeface="Avenir Roman"/>
              </a:defRPr>
            </a:pPr>
            <a:r>
              <a:t>(Welcome, introduction.) </a:t>
            </a:r>
          </a:p>
          <a:p>
            <a:pPr defTabSz="457200">
              <a:lnSpc>
                <a:spcPct val="125000"/>
              </a:lnSpc>
              <a:defRPr sz="1600">
                <a:latin typeface="Avenir Roman"/>
                <a:ea typeface="Avenir Roman"/>
                <a:cs typeface="Avenir Roman"/>
                <a:sym typeface="Avenir Roman"/>
              </a:defRPr>
            </a:pPr>
            <a:r>
              <a:t>I’m here because Lyft believes that the United States is currently highly dependent on an unsustainable model for use of passenger vehicles based on personal car ownership. Our experience as pioneers of shared mobility over the last 4 and a half years has given us confidence that we have the opportunity to break that cycle by deploying autonomous and electric vehicle technologies through our shared network, in a form that may dramatically reduce greenhouse gas emissions and improve air quality.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xfrm>
            <a:off x="381000" y="685800"/>
            <a:ext cx="6096000" cy="3429000"/>
          </a:xfrm>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lvl1pPr defTabSz="457200">
              <a:lnSpc>
                <a:spcPct val="125000"/>
              </a:lnSpc>
              <a:defRPr sz="1600">
                <a:latin typeface="Avenir Roman"/>
                <a:ea typeface="Avenir Roman"/>
                <a:cs typeface="Avenir Roman"/>
                <a:sym typeface="Avenir Roman"/>
              </a:defRPr>
            </a:lvl1pPr>
          </a:lstStyle>
          <a:p>
            <a:r>
              <a:t>I want to start by outlining the problems in our transportation system that Lyft is working to solve. The defining symptom of all of these problems is that 76% of commuters drive to work alone every day.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noRot="1" noChangeAspect="1"/>
          </p:cNvSpPr>
          <p:nvPr>
            <p:ph type="sldImg"/>
          </p:nvPr>
        </p:nvSpPr>
        <p:spPr>
          <a:prstGeom prst="rect">
            <a:avLst/>
          </a:prstGeom>
        </p:spPr>
        <p:txBody>
          <a:bodyPr/>
          <a:lstStyle/>
          <a:p>
            <a:endParaRPr/>
          </a:p>
        </p:txBody>
      </p:sp>
      <p:sp>
        <p:nvSpPr>
          <p:cNvPr id="253" name="Shape 253"/>
          <p:cNvSpPr>
            <a:spLocks noGrp="1"/>
          </p:cNvSpPr>
          <p:nvPr>
            <p:ph type="body" sz="quarter" idx="1"/>
          </p:nvPr>
        </p:nvSpPr>
        <p:spPr>
          <a:prstGeom prst="rect">
            <a:avLst/>
          </a:prstGeom>
        </p:spPr>
        <p:txBody>
          <a:bodyPr/>
          <a:lstStyle>
            <a:lvl1pPr defTabSz="457200">
              <a:lnSpc>
                <a:spcPct val="125000"/>
              </a:lnSpc>
              <a:defRPr>
                <a:latin typeface="Avenir Roman"/>
                <a:ea typeface="Avenir Roman"/>
                <a:cs typeface="Avenir Roman"/>
                <a:sym typeface="Avenir Roman"/>
              </a:defRPr>
            </a:lvl1pPr>
          </a:lstStyle>
          <a:p>
            <a:r>
              <a:t>As a nation, we spend an enormous amount of time commuting in cars, sitting in traffic, consuming oil. And 35,000 people die in traffic crashes every year on roads and highways in the United States.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a:spLocks noGrp="1" noRot="1" noChangeAspect="1"/>
          </p:cNvSpPr>
          <p:nvPr>
            <p:ph type="sldImg"/>
          </p:nvPr>
        </p:nvSpPr>
        <p:spPr>
          <a:prstGeom prst="rect">
            <a:avLst/>
          </a:prstGeom>
        </p:spPr>
        <p:txBody>
          <a:bodyPr/>
          <a:lstStyle/>
          <a:p>
            <a:endParaRPr/>
          </a:p>
        </p:txBody>
      </p:sp>
      <p:sp>
        <p:nvSpPr>
          <p:cNvPr id="260" name="Shape 260"/>
          <p:cNvSpPr>
            <a:spLocks noGrp="1"/>
          </p:cNvSpPr>
          <p:nvPr>
            <p:ph type="body" sz="quarter" idx="1"/>
          </p:nvPr>
        </p:nvSpPr>
        <p:spPr>
          <a:prstGeom prst="rect">
            <a:avLst/>
          </a:prstGeom>
        </p:spPr>
        <p:txBody>
          <a:bodyPr/>
          <a:lstStyle/>
          <a:p>
            <a:r>
              <a:t>Most importantly, the way our society’s current relationship with cars is becoming a public health crisis. 35,200 people died in traffic crashes in 2015 on roads and highways in the United States, up almost 8% from 2014. And the vast majority of these crashes were caused by human error. Distracted driving has become endemic in the age of constant smartphone connectivity.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prstGeom prst="rect">
            <a:avLst/>
          </a:prstGeom>
        </p:spPr>
        <p:txBody>
          <a:bodyPr/>
          <a:lstStyle/>
          <a:p>
            <a:endParaRPr/>
          </a:p>
        </p:txBody>
      </p:sp>
      <p:sp>
        <p:nvSpPr>
          <p:cNvPr id="291" name="Shape 291"/>
          <p:cNvSpPr>
            <a:spLocks noGrp="1"/>
          </p:cNvSpPr>
          <p:nvPr>
            <p:ph type="body" sz="quarter" idx="1"/>
          </p:nvPr>
        </p:nvSpPr>
        <p:spPr>
          <a:prstGeom prst="rect">
            <a:avLst/>
          </a:prstGeom>
        </p:spPr>
        <p:txBody>
          <a:bodyPr/>
          <a:lstStyle/>
          <a:p>
            <a:r>
              <a:t>They will certainly result in enormous benefits for safety, and for mobility. But beyond that, I would posit that the question of the impacts, can be boiled down to a question of - will they result in net reductions in total vehicle miles and carbon emissions?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Shape 297"/>
          <p:cNvSpPr>
            <a:spLocks noGrp="1" noRot="1" noChangeAspect="1"/>
          </p:cNvSpPr>
          <p:nvPr>
            <p:ph type="sldImg"/>
          </p:nvPr>
        </p:nvSpPr>
        <p:spPr>
          <a:prstGeom prst="rect">
            <a:avLst/>
          </a:prstGeom>
        </p:spPr>
        <p:txBody>
          <a:bodyPr/>
          <a:lstStyle/>
          <a:p>
            <a:endParaRPr/>
          </a:p>
        </p:txBody>
      </p:sp>
      <p:sp>
        <p:nvSpPr>
          <p:cNvPr id="298" name="Shape 298"/>
          <p:cNvSpPr>
            <a:spLocks noGrp="1"/>
          </p:cNvSpPr>
          <p:nvPr>
            <p:ph type="body" sz="quarter" idx="1"/>
          </p:nvPr>
        </p:nvSpPr>
        <p:spPr>
          <a:prstGeom prst="rect">
            <a:avLst/>
          </a:prstGeom>
        </p:spPr>
        <p:txBody>
          <a:bodyPr/>
          <a:lstStyle/>
          <a:p>
            <a:r>
              <a:t>And I would further suggest that THIS question comes down to whether or not automated vehicles will be shared, or whether they will be personally owned.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noRot="1" noChangeAspect="1"/>
          </p:cNvSpPr>
          <p:nvPr>
            <p:ph type="sldImg"/>
          </p:nvPr>
        </p:nvSpPr>
        <p:spPr>
          <a:prstGeom prst="rect">
            <a:avLst/>
          </a:prstGeom>
        </p:spPr>
        <p:txBody>
          <a:bodyPr/>
          <a:lstStyle/>
          <a:p>
            <a:endParaRPr/>
          </a:p>
        </p:txBody>
      </p:sp>
      <p:sp>
        <p:nvSpPr>
          <p:cNvPr id="303" name="Shape 303"/>
          <p:cNvSpPr>
            <a:spLocks noGrp="1"/>
          </p:cNvSpPr>
          <p:nvPr>
            <p:ph type="body" sz="quarter" idx="1"/>
          </p:nvPr>
        </p:nvSpPr>
        <p:spPr>
          <a:prstGeom prst="rect">
            <a:avLst/>
          </a:prstGeom>
        </p:spPr>
        <p:txBody>
          <a:bodyPr/>
          <a:lstStyle>
            <a:lvl1pPr defTabSz="457200">
              <a:lnSpc>
                <a:spcPct val="125000"/>
              </a:lnSpc>
              <a:defRPr sz="1600">
                <a:latin typeface="Avenir Roman"/>
                <a:ea typeface="Avenir Roman"/>
                <a:cs typeface="Avenir Roman"/>
                <a:sym typeface="Avenir Roman"/>
              </a:defRPr>
            </a:lvl1pPr>
          </a:lstStyle>
          <a:p>
            <a:r>
              <a:t>Our forecast: half of all Lyft rides will be performed by autonomous vehicles within 5 years. This sounds extremely ambitious, but keep in mind the growth trajectory of ridesharing I mentioned earlier - and Lyft will grow even faster with AVs, because the cost of taking a ride will drop tremendously, making it affordable for more people to use more often.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prstGeom prst="rect">
            <a:avLst/>
          </a:prstGeom>
        </p:spPr>
        <p:txBody>
          <a:bodyPr/>
          <a:lstStyle/>
          <a:p>
            <a:endParaRPr/>
          </a:p>
        </p:txBody>
      </p:sp>
      <p:sp>
        <p:nvSpPr>
          <p:cNvPr id="307" name="Shape 307"/>
          <p:cNvSpPr>
            <a:spLocks noGrp="1"/>
          </p:cNvSpPr>
          <p:nvPr>
            <p:ph type="body" sz="quarter" idx="1"/>
          </p:nvPr>
        </p:nvSpPr>
        <p:spPr>
          <a:prstGeom prst="rect">
            <a:avLst/>
          </a:prstGeom>
        </p:spPr>
        <p:txBody>
          <a:bodyPr/>
          <a:lstStyle>
            <a:lvl1pPr defTabSz="457200">
              <a:lnSpc>
                <a:spcPct val="125000"/>
              </a:lnSpc>
              <a:defRPr sz="1600">
                <a:latin typeface="Avenir Roman"/>
                <a:ea typeface="Avenir Roman"/>
                <a:cs typeface="Avenir Roman"/>
                <a:sym typeface="Avenir Roman"/>
              </a:defRPr>
            </a:lvl1pPr>
          </a:lstStyle>
          <a:p>
            <a:r>
              <a:t>In fact, we expect this change in the cost structure of Lyft brought by automation to serve as a tipping point moving people away from car ownership. Today, when people calculate the monthly cost of accessing transportation as a service versus owning a car, it is likely to be higher unless you live in the middle of a big city. But with automated vehicle technology, the equation flips, and it will simply no longer make financial sense to own a car when fast, hassle-free Lyft service is available at fraction of the cost, with no upfront investment or depreciation.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a:spLocks noGrp="1" noRot="1" noChangeAspect="1"/>
          </p:cNvSpPr>
          <p:nvPr>
            <p:ph type="sldImg"/>
          </p:nvPr>
        </p:nvSpPr>
        <p:spPr>
          <a:prstGeom prst="rect">
            <a:avLst/>
          </a:prstGeom>
        </p:spPr>
        <p:txBody>
          <a:bodyPr/>
          <a:lstStyle/>
          <a:p>
            <a:endParaRPr/>
          </a:p>
        </p:txBody>
      </p:sp>
      <p:sp>
        <p:nvSpPr>
          <p:cNvPr id="320" name="Shape 320"/>
          <p:cNvSpPr>
            <a:spLocks noGrp="1"/>
          </p:cNvSpPr>
          <p:nvPr>
            <p:ph type="body" sz="quarter" idx="1"/>
          </p:nvPr>
        </p:nvSpPr>
        <p:spPr>
          <a:prstGeom prst="rect">
            <a:avLst/>
          </a:prstGeom>
        </p:spPr>
        <p:txBody>
          <a:bodyPr/>
          <a:lstStyle/>
          <a:p>
            <a:pPr defTabSz="457200">
              <a:lnSpc>
                <a:spcPct val="125000"/>
              </a:lnSpc>
              <a:defRPr sz="1600">
                <a:latin typeface="Avenir Roman"/>
                <a:ea typeface="Avenir Roman"/>
                <a:cs typeface="Avenir Roman"/>
                <a:sym typeface="Avenir Roman"/>
              </a:defRPr>
            </a:pPr>
            <a:r>
              <a:t>The trend toward transportation as a service will also also Lyft to connect and become interoperable with other modes of transportation - public transit, bikeshare, etc. </a:t>
            </a:r>
          </a:p>
          <a:p>
            <a:pPr defTabSz="457200">
              <a:lnSpc>
                <a:spcPct val="125000"/>
              </a:lnSpc>
              <a:defRPr sz="1600">
                <a:latin typeface="Avenir Roman"/>
                <a:ea typeface="Avenir Roman"/>
                <a:cs typeface="Avenir Roman"/>
                <a:sym typeface="Avenir Roman"/>
              </a:defRPr>
            </a:pPr>
            <a:endParaRPr/>
          </a:p>
          <a:p>
            <a:pPr defTabSz="457200">
              <a:lnSpc>
                <a:spcPct val="125000"/>
              </a:lnSpc>
              <a:defRPr sz="1600">
                <a:latin typeface="Avenir Roman"/>
                <a:ea typeface="Avenir Roman"/>
                <a:cs typeface="Avenir Roman"/>
                <a:sym typeface="Avenir Roman"/>
              </a:defRPr>
            </a:pPr>
            <a:r>
              <a:t>In recent years, transit agencies have been adopting smartphone technology as well -  revolutionizing their fare collection systems to work without physical tokens or even smart cards - and once they go digital, beginning to integrate with Lyft. As people transition to transportation as a service, they will be able to use these different public and private modes seamlessly </a:t>
            </a:r>
          </a:p>
          <a:p>
            <a:pPr defTabSz="457200">
              <a:lnSpc>
                <a:spcPct val="125000"/>
              </a:lnSpc>
              <a:defRPr sz="1600">
                <a:latin typeface="Avenir Roman"/>
                <a:ea typeface="Avenir Roman"/>
                <a:cs typeface="Avenir Roman"/>
                <a:sym typeface="Avenir Roman"/>
              </a:defRPr>
            </a:pPr>
            <a:endParaRPr/>
          </a:p>
          <a:p>
            <a:pPr defTabSz="457200">
              <a:lnSpc>
                <a:spcPct val="125000"/>
              </a:lnSpc>
              <a:defRPr sz="1600">
                <a:latin typeface="Avenir Roman"/>
                <a:ea typeface="Avenir Roman"/>
                <a:cs typeface="Avenir Roman"/>
                <a:sym typeface="Avenir Roman"/>
              </a:defRPr>
            </a:pPr>
            <a:r>
              <a:t>graphic: stats of Mobile ticketing apps for transit agencies. How many rides have happened on them since the apps were created. </a:t>
            </a:r>
          </a:p>
          <a:p>
            <a:pPr defTabSz="457200">
              <a:lnSpc>
                <a:spcPct val="125000"/>
              </a:lnSpc>
              <a:defRPr sz="1600">
                <a:latin typeface="Avenir Roman"/>
                <a:ea typeface="Avenir Roman"/>
                <a:cs typeface="Avenir Roman"/>
                <a:sym typeface="Avenir Roman"/>
              </a:defRPr>
            </a:pPr>
            <a:endParaRPr/>
          </a:p>
          <a:p>
            <a:pPr defTabSz="457200">
              <a:lnSpc>
                <a:spcPct val="125000"/>
              </a:lnSpc>
              <a:defRPr sz="1600">
                <a:latin typeface="Avenir Roman"/>
                <a:ea typeface="Avenir Roman"/>
                <a:cs typeface="Avenir Roman"/>
                <a:sym typeface="Avenir Roman"/>
              </a:defRPr>
            </a:pPr>
            <a:r>
              <a:t>Chicago Ventra - 1 million rides in the first two months, Portland Trimet - 5 million rides in the last 2 years, NJ Transit: 8 million rides in the last 2.5 years.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89" name="Body Level One…"/>
          <p:cNvSpPr txBox="1">
            <a:spLocks noGrp="1"/>
          </p:cNvSpPr>
          <p:nvPr>
            <p:ph type="body" sz="quarter" idx="1"/>
          </p:nvPr>
        </p:nvSpPr>
        <p:spPr>
          <a:xfrm>
            <a:off x="3978623" y="2164158"/>
            <a:ext cx="6016327" cy="958059"/>
          </a:xfrm>
          <a:prstGeom prst="rect">
            <a:avLst/>
          </a:prstGeom>
        </p:spPr>
        <p:txBody>
          <a:bodyPr lIns="53575" tIns="53575" rIns="53575" bIns="53575" anchor="ctr"/>
          <a:lstStyle>
            <a:lvl1pPr marL="0" indent="0" defTabSz="584200">
              <a:lnSpc>
                <a:spcPct val="100000"/>
              </a:lnSpc>
              <a:spcBef>
                <a:spcPts val="0"/>
              </a:spcBef>
              <a:buSzTx/>
              <a:buFontTx/>
              <a:buNone/>
              <a:defRPr b="1" spc="-392">
                <a:solidFill>
                  <a:srgbClr val="333D47"/>
                </a:solidFill>
                <a:latin typeface="+mn-lt"/>
                <a:ea typeface="+mn-ea"/>
                <a:cs typeface="+mn-cs"/>
                <a:sym typeface="Helvetica"/>
              </a:defRPr>
            </a:lvl1pPr>
            <a:lvl2pPr marL="1012587" indent="-700059" defTabSz="584200">
              <a:lnSpc>
                <a:spcPct val="100000"/>
              </a:lnSpc>
              <a:spcBef>
                <a:spcPts val="0"/>
              </a:spcBef>
              <a:buSzPct val="75000"/>
              <a:buFontTx/>
              <a:defRPr b="1" spc="-392">
                <a:solidFill>
                  <a:srgbClr val="333D47"/>
                </a:solidFill>
                <a:latin typeface="+mn-lt"/>
                <a:ea typeface="+mn-ea"/>
                <a:cs typeface="+mn-cs"/>
                <a:sym typeface="Helvetica"/>
              </a:defRPr>
            </a:lvl2pPr>
            <a:lvl3pPr marL="1325116" indent="-700059" defTabSz="584200">
              <a:lnSpc>
                <a:spcPct val="100000"/>
              </a:lnSpc>
              <a:spcBef>
                <a:spcPts val="0"/>
              </a:spcBef>
              <a:buSzPct val="75000"/>
              <a:buFontTx/>
              <a:defRPr b="1" spc="-392">
                <a:solidFill>
                  <a:srgbClr val="333D47"/>
                </a:solidFill>
                <a:latin typeface="+mn-lt"/>
                <a:ea typeface="+mn-ea"/>
                <a:cs typeface="+mn-cs"/>
                <a:sym typeface="Helvetica"/>
              </a:defRPr>
            </a:lvl3pPr>
            <a:lvl4pPr marL="1637645" indent="-700059" defTabSz="584200">
              <a:lnSpc>
                <a:spcPct val="100000"/>
              </a:lnSpc>
              <a:spcBef>
                <a:spcPts val="0"/>
              </a:spcBef>
              <a:buSzPct val="75000"/>
              <a:buFontTx/>
              <a:defRPr b="1" spc="-392">
                <a:solidFill>
                  <a:srgbClr val="333D47"/>
                </a:solidFill>
                <a:latin typeface="+mn-lt"/>
                <a:ea typeface="+mn-ea"/>
                <a:cs typeface="+mn-cs"/>
                <a:sym typeface="Helvetica"/>
              </a:defRPr>
            </a:lvl4pPr>
            <a:lvl5pPr marL="1950173" indent="-700062" defTabSz="584200">
              <a:lnSpc>
                <a:spcPct val="100000"/>
              </a:lnSpc>
              <a:spcBef>
                <a:spcPts val="0"/>
              </a:spcBef>
              <a:buSzPct val="75000"/>
              <a:buFontTx/>
              <a:defRPr b="1" spc="-392">
                <a:solidFill>
                  <a:srgbClr val="333D47"/>
                </a:solidFill>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0" name="Rectangle"/>
          <p:cNvSpPr>
            <a:spLocks noGrp="1"/>
          </p:cNvSpPr>
          <p:nvPr>
            <p:ph type="body" sz="quarter" idx="13"/>
          </p:nvPr>
        </p:nvSpPr>
        <p:spPr>
          <a:xfrm>
            <a:off x="6400798" y="2164158"/>
            <a:ext cx="6465662" cy="958059"/>
          </a:xfrm>
          <a:prstGeom prst="rect">
            <a:avLst/>
          </a:prstGeom>
        </p:spPr>
        <p:txBody>
          <a:bodyPr lIns="53575" tIns="53575" rIns="53575" bIns="53575" anchor="ctr"/>
          <a:lstStyle/>
          <a:p>
            <a:endParaRPr/>
          </a:p>
        </p:txBody>
      </p:sp>
      <p:sp>
        <p:nvSpPr>
          <p:cNvPr id="91" name="Rectangle"/>
          <p:cNvSpPr>
            <a:spLocks noGrp="1"/>
          </p:cNvSpPr>
          <p:nvPr>
            <p:ph type="body" sz="half" idx="14"/>
          </p:nvPr>
        </p:nvSpPr>
        <p:spPr>
          <a:xfrm>
            <a:off x="4944507" y="3313657"/>
            <a:ext cx="11539578" cy="6630297"/>
          </a:xfrm>
          <a:prstGeom prst="rect">
            <a:avLst/>
          </a:prstGeom>
        </p:spPr>
        <p:txBody>
          <a:bodyPr lIns="53575" tIns="53575" rIns="53575" bIns="53575" anchor="ctr"/>
          <a:lstStyle/>
          <a:p>
            <a:endParaRPr/>
          </a:p>
        </p:txBody>
      </p:sp>
      <p:sp>
        <p:nvSpPr>
          <p:cNvPr id="92" name="Slide Number"/>
          <p:cNvSpPr txBox="1">
            <a:spLocks noGrp="1"/>
          </p:cNvSpPr>
          <p:nvPr>
            <p:ph type="sldNum" sz="quarter" idx="2"/>
          </p:nvPr>
        </p:nvSpPr>
        <p:spPr>
          <a:xfrm>
            <a:off x="20294604" y="11132184"/>
            <a:ext cx="127001" cy="233682"/>
          </a:xfrm>
          <a:prstGeom prst="rect">
            <a:avLst/>
          </a:prstGeom>
        </p:spPr>
        <p:txBody>
          <a:bodyPr lIns="34290" tIns="34290" rIns="34290" bIns="34290"/>
          <a:lstStyle>
            <a:lvl1pPr defTabSz="584200">
              <a:lnSpc>
                <a:spcPct val="80000"/>
              </a:lnSpc>
              <a:defRPr sz="1100" b="1" spc="-868">
                <a:solidFill>
                  <a:srgbClr val="333D47"/>
                </a:solidFill>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99" name="Body Level One…"/>
          <p:cNvSpPr txBox="1">
            <a:spLocks noGrp="1"/>
          </p:cNvSpPr>
          <p:nvPr>
            <p:ph type="body" sz="quarter" idx="1"/>
          </p:nvPr>
        </p:nvSpPr>
        <p:spPr>
          <a:xfrm>
            <a:off x="1240832" y="722312"/>
            <a:ext cx="7340691" cy="1031876"/>
          </a:xfrm>
          <a:prstGeom prst="rect">
            <a:avLst/>
          </a:prstGeom>
        </p:spPr>
        <p:txBody>
          <a:bodyPr lIns="71434" tIns="71434" rIns="71434" bIns="71434" anchor="ctr"/>
          <a:lstStyle>
            <a:lvl1pPr marL="0" indent="0" defTabSz="584200">
              <a:lnSpc>
                <a:spcPct val="100000"/>
              </a:lnSpc>
              <a:spcBef>
                <a:spcPts val="0"/>
              </a:spcBef>
              <a:buSzTx/>
              <a:buFontTx/>
              <a:buNone/>
              <a:defRPr sz="5800" b="1" spc="-406">
                <a:solidFill>
                  <a:srgbClr val="333D47"/>
                </a:solidFill>
                <a:latin typeface="+mn-lt"/>
                <a:ea typeface="+mn-ea"/>
                <a:cs typeface="+mn-cs"/>
                <a:sym typeface="Helvetica"/>
              </a:defRPr>
            </a:lvl1pPr>
            <a:lvl2pPr marL="1009650" indent="-552450" defTabSz="584200">
              <a:lnSpc>
                <a:spcPct val="100000"/>
              </a:lnSpc>
              <a:spcBef>
                <a:spcPts val="0"/>
              </a:spcBef>
              <a:buFontTx/>
              <a:defRPr sz="5800" b="1" spc="-406">
                <a:solidFill>
                  <a:srgbClr val="333D47"/>
                </a:solidFill>
                <a:latin typeface="+mn-lt"/>
                <a:ea typeface="+mn-ea"/>
                <a:cs typeface="+mn-cs"/>
                <a:sym typeface="Helvetica"/>
              </a:defRPr>
            </a:lvl2pPr>
            <a:lvl3pPr marL="1577338" indent="-662938" defTabSz="584200">
              <a:lnSpc>
                <a:spcPct val="100000"/>
              </a:lnSpc>
              <a:spcBef>
                <a:spcPts val="0"/>
              </a:spcBef>
              <a:buFontTx/>
              <a:defRPr sz="5800" b="1" spc="-406">
                <a:solidFill>
                  <a:srgbClr val="333D47"/>
                </a:solidFill>
                <a:latin typeface="+mn-lt"/>
                <a:ea typeface="+mn-ea"/>
                <a:cs typeface="+mn-cs"/>
                <a:sym typeface="Helvetica"/>
              </a:defRPr>
            </a:lvl3pPr>
            <a:lvl4pPr marL="2108200" indent="-736600" defTabSz="584200">
              <a:lnSpc>
                <a:spcPct val="100000"/>
              </a:lnSpc>
              <a:spcBef>
                <a:spcPts val="0"/>
              </a:spcBef>
              <a:buFontTx/>
              <a:defRPr sz="5800" b="1" spc="-406">
                <a:solidFill>
                  <a:srgbClr val="333D47"/>
                </a:solidFill>
                <a:latin typeface="+mn-lt"/>
                <a:ea typeface="+mn-ea"/>
                <a:cs typeface="+mn-cs"/>
                <a:sym typeface="Helvetica"/>
              </a:defRPr>
            </a:lvl4pPr>
            <a:lvl5pPr marL="2565400" indent="-736600" defTabSz="584200">
              <a:lnSpc>
                <a:spcPct val="100000"/>
              </a:lnSpc>
              <a:spcBef>
                <a:spcPts val="0"/>
              </a:spcBef>
              <a:buFontTx/>
              <a:defRPr sz="5800" b="1" spc="-406">
                <a:solidFill>
                  <a:srgbClr val="333D47"/>
                </a:solidFill>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00" name="subtitle"/>
          <p:cNvSpPr txBox="1">
            <a:spLocks noGrp="1"/>
          </p:cNvSpPr>
          <p:nvPr>
            <p:ph type="body" sz="quarter" idx="13"/>
          </p:nvPr>
        </p:nvSpPr>
        <p:spPr>
          <a:xfrm>
            <a:off x="4473254" y="722312"/>
            <a:ext cx="8620878" cy="1031876"/>
          </a:xfrm>
          <a:prstGeom prst="rect">
            <a:avLst/>
          </a:prstGeom>
        </p:spPr>
        <p:txBody>
          <a:bodyPr lIns="71434" tIns="71434" rIns="71434" bIns="71434" anchor="ctr"/>
          <a:lstStyle/>
          <a:p>
            <a:endParaRPr/>
          </a:p>
        </p:txBody>
      </p:sp>
      <p:sp>
        <p:nvSpPr>
          <p:cNvPr id="101" name="Slide Number"/>
          <p:cNvSpPr txBox="1">
            <a:spLocks noGrp="1"/>
          </p:cNvSpPr>
          <p:nvPr>
            <p:ph type="sldNum" sz="quarter" idx="2"/>
          </p:nvPr>
        </p:nvSpPr>
        <p:spPr>
          <a:xfrm>
            <a:off x="23037799" y="12578082"/>
            <a:ext cx="127001" cy="269237"/>
          </a:xfrm>
          <a:prstGeom prst="rect">
            <a:avLst/>
          </a:prstGeom>
        </p:spPr>
        <p:txBody>
          <a:bodyPr lIns="45718" tIns="45718" rIns="45718" bIns="45718"/>
          <a:lstStyle>
            <a:lvl1pPr defTabSz="584200">
              <a:lnSpc>
                <a:spcPct val="80000"/>
              </a:lnSpc>
              <a:defRPr sz="1200" b="1" spc="-947">
                <a:solidFill>
                  <a:srgbClr val="333D47"/>
                </a:solidFill>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4F5F5"/>
        </a:solidFill>
        <a:effectLst/>
      </p:bgPr>
    </p:bg>
    <p:spTree>
      <p:nvGrpSpPr>
        <p:cNvPr id="1" name=""/>
        <p:cNvGrpSpPr/>
        <p:nvPr/>
      </p:nvGrpSpPr>
      <p:grpSpPr>
        <a:xfrm>
          <a:off x="0" y="0"/>
          <a:ext cx="0" cy="0"/>
          <a:chOff x="0" y="0"/>
          <a:chExt cx="0" cy="0"/>
        </a:xfrm>
      </p:grpSpPr>
      <p:sp>
        <p:nvSpPr>
          <p:cNvPr id="108" name="Slide Number"/>
          <p:cNvSpPr txBox="1">
            <a:spLocks noGrp="1"/>
          </p:cNvSpPr>
          <p:nvPr>
            <p:ph type="sldNum" sz="quarter" idx="2"/>
          </p:nvPr>
        </p:nvSpPr>
        <p:spPr>
          <a:xfrm>
            <a:off x="11935815" y="13010554"/>
            <a:ext cx="494511" cy="511173"/>
          </a:xfrm>
          <a:prstGeom prst="rect">
            <a:avLst/>
          </a:prstGeom>
        </p:spPr>
        <p:txBody>
          <a:bodyPr lIns="71435" tIns="71435" rIns="71435" bIns="71435" anchor="t"/>
          <a:lstStyle>
            <a:lvl1pPr algn="ctr" defTabSz="584200">
              <a:defRPr>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Centered bullets">
    <p:spTree>
      <p:nvGrpSpPr>
        <p:cNvPr id="1" name=""/>
        <p:cNvGrpSpPr/>
        <p:nvPr/>
      </p:nvGrpSpPr>
      <p:grpSpPr>
        <a:xfrm>
          <a:off x="0" y="0"/>
          <a:ext cx="0" cy="0"/>
          <a:chOff x="0" y="0"/>
          <a:chExt cx="0" cy="0"/>
        </a:xfrm>
      </p:grpSpPr>
      <p:pic>
        <p:nvPicPr>
          <p:cNvPr id="115" name="image1.png" descr="image1.png"/>
          <p:cNvPicPr>
            <a:picLocks noChangeAspect="1"/>
          </p:cNvPicPr>
          <p:nvPr/>
        </p:nvPicPr>
        <p:blipFill>
          <a:blip r:embed="rId2">
            <a:extLst/>
          </a:blip>
          <a:stretch>
            <a:fillRect/>
          </a:stretch>
        </p:blipFill>
        <p:spPr>
          <a:xfrm>
            <a:off x="765374" y="12062031"/>
            <a:ext cx="1795454" cy="1064644"/>
          </a:xfrm>
          <a:prstGeom prst="rect">
            <a:avLst/>
          </a:prstGeom>
          <a:ln w="12700">
            <a:miter lim="400000"/>
          </a:ln>
        </p:spPr>
      </p:pic>
      <p:sp>
        <p:nvSpPr>
          <p:cNvPr id="116" name="Rectangle"/>
          <p:cNvSpPr/>
          <p:nvPr/>
        </p:nvSpPr>
        <p:spPr>
          <a:xfrm>
            <a:off x="1186061" y="11647192"/>
            <a:ext cx="22011878" cy="352233"/>
          </a:xfrm>
          <a:prstGeom prst="rect">
            <a:avLst/>
          </a:prstGeom>
          <a:solidFill>
            <a:srgbClr val="D8DFE6"/>
          </a:solidFill>
          <a:ln w="12700">
            <a:miter lim="400000"/>
          </a:ln>
        </p:spPr>
        <p:txBody>
          <a:bodyPr lIns="91437" tIns="91437" rIns="91437" bIns="91437" anchor="ctr"/>
          <a:lstStyle/>
          <a:p>
            <a:pPr defTabSz="584200">
              <a:defRPr sz="1800" b="1"/>
            </a:pPr>
            <a:endParaRPr/>
          </a:p>
        </p:txBody>
      </p:sp>
      <p:sp>
        <p:nvSpPr>
          <p:cNvPr id="117" name="Body Level One…"/>
          <p:cNvSpPr txBox="1">
            <a:spLocks noGrp="1"/>
          </p:cNvSpPr>
          <p:nvPr>
            <p:ph type="body" idx="1"/>
          </p:nvPr>
        </p:nvSpPr>
        <p:spPr>
          <a:xfrm>
            <a:off x="2627889" y="2132208"/>
            <a:ext cx="19128222" cy="8840396"/>
          </a:xfrm>
          <a:prstGeom prst="rect">
            <a:avLst/>
          </a:prstGeom>
        </p:spPr>
        <p:txBody>
          <a:bodyPr lIns="0" tIns="0" rIns="0" bIns="0" anchor="ctr"/>
          <a:lstStyle>
            <a:lvl1pPr marL="0" indent="0" algn="ctr" defTabSz="12700">
              <a:lnSpc>
                <a:spcPct val="100000"/>
              </a:lnSpc>
              <a:spcBef>
                <a:spcPts val="4200"/>
              </a:spcBef>
              <a:buSzTx/>
              <a:buFontTx/>
              <a:buNone/>
              <a:defRPr sz="4800" b="1" spc="-288">
                <a:solidFill>
                  <a:srgbClr val="333D47"/>
                </a:solidFill>
                <a:latin typeface="+mn-lt"/>
                <a:ea typeface="+mn-ea"/>
                <a:cs typeface="+mn-cs"/>
                <a:sym typeface="Helvetica"/>
              </a:defRPr>
            </a:lvl1pPr>
            <a:lvl2pPr marL="0" indent="0" algn="ctr" defTabSz="12700">
              <a:lnSpc>
                <a:spcPct val="100000"/>
              </a:lnSpc>
              <a:spcBef>
                <a:spcPts val="4200"/>
              </a:spcBef>
              <a:buSzTx/>
              <a:buFontTx/>
              <a:buNone/>
              <a:defRPr sz="4800" b="1" spc="-288">
                <a:solidFill>
                  <a:srgbClr val="333D47"/>
                </a:solidFill>
                <a:latin typeface="+mn-lt"/>
                <a:ea typeface="+mn-ea"/>
                <a:cs typeface="+mn-cs"/>
                <a:sym typeface="Helvetica"/>
              </a:defRPr>
            </a:lvl2pPr>
            <a:lvl3pPr marL="0" indent="0" algn="ctr" defTabSz="12700">
              <a:lnSpc>
                <a:spcPct val="100000"/>
              </a:lnSpc>
              <a:spcBef>
                <a:spcPts val="4200"/>
              </a:spcBef>
              <a:buSzTx/>
              <a:buFontTx/>
              <a:buNone/>
              <a:defRPr sz="4800" b="1" spc="-288">
                <a:solidFill>
                  <a:srgbClr val="333D47"/>
                </a:solidFill>
                <a:latin typeface="+mn-lt"/>
                <a:ea typeface="+mn-ea"/>
                <a:cs typeface="+mn-cs"/>
                <a:sym typeface="Helvetica"/>
              </a:defRPr>
            </a:lvl3pPr>
            <a:lvl4pPr marL="0" indent="0" algn="ctr" defTabSz="12700">
              <a:lnSpc>
                <a:spcPct val="100000"/>
              </a:lnSpc>
              <a:spcBef>
                <a:spcPts val="4200"/>
              </a:spcBef>
              <a:buSzTx/>
              <a:buFontTx/>
              <a:buNone/>
              <a:defRPr sz="4800" b="1" spc="-288">
                <a:solidFill>
                  <a:srgbClr val="333D47"/>
                </a:solidFill>
                <a:latin typeface="+mn-lt"/>
                <a:ea typeface="+mn-ea"/>
                <a:cs typeface="+mn-cs"/>
                <a:sym typeface="Helvetica"/>
              </a:defRPr>
            </a:lvl4pPr>
            <a:lvl5pPr marL="0" indent="0" algn="ctr" defTabSz="12700">
              <a:lnSpc>
                <a:spcPct val="100000"/>
              </a:lnSpc>
              <a:spcBef>
                <a:spcPts val="4200"/>
              </a:spcBef>
              <a:buSzTx/>
              <a:buFontTx/>
              <a:buNone/>
              <a:defRPr sz="4800" b="1" spc="-288">
                <a:solidFill>
                  <a:srgbClr val="333D47"/>
                </a:solidFill>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18" name="Page Title"/>
          <p:cNvSpPr txBox="1">
            <a:spLocks noGrp="1"/>
          </p:cNvSpPr>
          <p:nvPr>
            <p:ph type="body" sz="quarter" idx="13"/>
          </p:nvPr>
        </p:nvSpPr>
        <p:spPr>
          <a:xfrm>
            <a:off x="1291685" y="722309"/>
            <a:ext cx="7340690" cy="1031877"/>
          </a:xfrm>
          <a:prstGeom prst="rect">
            <a:avLst/>
          </a:prstGeom>
        </p:spPr>
        <p:txBody>
          <a:bodyPr lIns="71434" tIns="71434" rIns="71434" bIns="71434" anchor="ctr"/>
          <a:lstStyle/>
          <a:p>
            <a:endParaRPr/>
          </a:p>
        </p:txBody>
      </p:sp>
      <p:sp>
        <p:nvSpPr>
          <p:cNvPr id="119" name="Subtitle"/>
          <p:cNvSpPr txBox="1">
            <a:spLocks noGrp="1"/>
          </p:cNvSpPr>
          <p:nvPr>
            <p:ph type="body" sz="quarter" idx="14"/>
          </p:nvPr>
        </p:nvSpPr>
        <p:spPr>
          <a:xfrm>
            <a:off x="4752654" y="722312"/>
            <a:ext cx="8620878" cy="1031876"/>
          </a:xfrm>
          <a:prstGeom prst="rect">
            <a:avLst/>
          </a:prstGeom>
        </p:spPr>
        <p:txBody>
          <a:bodyPr lIns="71434" tIns="71434" rIns="71434" bIns="71434" anchor="ctr"/>
          <a:lstStyle/>
          <a:p>
            <a:endParaRPr/>
          </a:p>
        </p:txBody>
      </p:sp>
      <p:sp>
        <p:nvSpPr>
          <p:cNvPr id="120" name="Company Confidential"/>
          <p:cNvSpPr txBox="1">
            <a:spLocks noGrp="1"/>
          </p:cNvSpPr>
          <p:nvPr>
            <p:ph type="body" sz="quarter" idx="15"/>
          </p:nvPr>
        </p:nvSpPr>
        <p:spPr>
          <a:xfrm>
            <a:off x="20806395" y="12414963"/>
            <a:ext cx="2430799" cy="358777"/>
          </a:xfrm>
          <a:prstGeom prst="rect">
            <a:avLst/>
          </a:prstGeom>
        </p:spPr>
        <p:txBody>
          <a:bodyPr lIns="71434" tIns="71434" rIns="71434" bIns="71434" anchor="ctr"/>
          <a:lstStyle/>
          <a:p>
            <a:pPr marL="182880" indent="-182880" defTabSz="731520">
              <a:spcBef>
                <a:spcPts val="800"/>
              </a:spcBef>
              <a:defRPr sz="2240"/>
            </a:pPr>
            <a:endParaRPr/>
          </a:p>
        </p:txBody>
      </p:sp>
      <p:sp>
        <p:nvSpPr>
          <p:cNvPr id="121" name="Slide Number"/>
          <p:cNvSpPr txBox="1">
            <a:spLocks noGrp="1"/>
          </p:cNvSpPr>
          <p:nvPr>
            <p:ph type="sldNum" sz="quarter" idx="2"/>
          </p:nvPr>
        </p:nvSpPr>
        <p:spPr>
          <a:xfrm>
            <a:off x="23037799" y="12578082"/>
            <a:ext cx="127001" cy="269237"/>
          </a:xfrm>
          <a:prstGeom prst="rect">
            <a:avLst/>
          </a:prstGeom>
        </p:spPr>
        <p:txBody>
          <a:bodyPr lIns="45718" tIns="45718" rIns="45718" bIns="45718"/>
          <a:lstStyle>
            <a:lvl1pPr defTabSz="584200">
              <a:lnSpc>
                <a:spcPct val="80000"/>
              </a:lnSpc>
              <a:defRPr sz="1200" b="1" spc="-947">
                <a:solidFill>
                  <a:srgbClr val="333D47"/>
                </a:solidFill>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pic>
        <p:nvPicPr>
          <p:cNvPr id="128" name="image1.png" descr="image1.png"/>
          <p:cNvPicPr>
            <a:picLocks noChangeAspect="1"/>
          </p:cNvPicPr>
          <p:nvPr/>
        </p:nvPicPr>
        <p:blipFill>
          <a:blip r:embed="rId2">
            <a:extLst/>
          </a:blip>
          <a:stretch>
            <a:fillRect/>
          </a:stretch>
        </p:blipFill>
        <p:spPr>
          <a:xfrm>
            <a:off x="765374" y="12062031"/>
            <a:ext cx="1795454" cy="1064644"/>
          </a:xfrm>
          <a:prstGeom prst="rect">
            <a:avLst/>
          </a:prstGeom>
          <a:ln w="12700">
            <a:miter lim="400000"/>
          </a:ln>
        </p:spPr>
      </p:pic>
      <p:sp>
        <p:nvSpPr>
          <p:cNvPr id="129" name="Rectangle"/>
          <p:cNvSpPr/>
          <p:nvPr/>
        </p:nvSpPr>
        <p:spPr>
          <a:xfrm>
            <a:off x="1186061" y="11647192"/>
            <a:ext cx="22011878" cy="352233"/>
          </a:xfrm>
          <a:prstGeom prst="rect">
            <a:avLst/>
          </a:prstGeom>
          <a:solidFill>
            <a:srgbClr val="D8DFE6"/>
          </a:solidFill>
          <a:ln w="12700">
            <a:miter lim="400000"/>
          </a:ln>
        </p:spPr>
        <p:txBody>
          <a:bodyPr lIns="91437" tIns="91437" rIns="91437" bIns="91437" anchor="ctr"/>
          <a:lstStyle/>
          <a:p>
            <a:pPr defTabSz="584200">
              <a:defRPr sz="1800" b="1"/>
            </a:pPr>
            <a:endParaRPr/>
          </a:p>
        </p:txBody>
      </p:sp>
      <p:graphicFrame>
        <p:nvGraphicFramePr>
          <p:cNvPr id="130" name="Table"/>
          <p:cNvGraphicFramePr/>
          <p:nvPr/>
        </p:nvGraphicFramePr>
        <p:xfrm>
          <a:off x="20669950" y="12062031"/>
          <a:ext cx="2520824" cy="1064644"/>
        </p:xfrm>
        <a:graphic>
          <a:graphicData uri="http://schemas.openxmlformats.org/drawingml/2006/table">
            <a:tbl>
              <a:tblPr>
                <a:tableStyleId>{4C3C2611-4C71-4FC5-86AE-919BDF0F9419}</a:tableStyleId>
              </a:tblPr>
              <a:tblGrid>
                <a:gridCol w="2520820">
                  <a:extLst>
                    <a:ext uri="{9D8B030D-6E8A-4147-A177-3AD203B41FA5}">
                      <a16:colId xmlns:a16="http://schemas.microsoft.com/office/drawing/2014/main" val="20000"/>
                    </a:ext>
                  </a:extLst>
                </a:gridCol>
              </a:tblGrid>
              <a:tr h="1064641">
                <a:tc>
                  <a:txBody>
                    <a:bodyPr/>
                    <a:lstStyle/>
                    <a:p>
                      <a:pPr defTabSz="584200">
                        <a:defRPr sz="1800"/>
                      </a:pPr>
                      <a:r>
                        <a:rPr sz="1400" b="1" cap="all" spc="-98">
                          <a:solidFill>
                            <a:srgbClr val="333D47"/>
                          </a:solidFill>
                          <a:sym typeface="Helvetica"/>
                        </a:rPr>
                        <a:t>       Company Confidential</a:t>
                      </a:r>
                    </a:p>
                  </a:txBody>
                  <a:tcPr marL="0" marR="0" marT="0" marB="0" anchor="ctr" horzOverflow="overflow">
                    <a:lnL w="3175">
                      <a:solidFill>
                        <a:srgbClr val="000000"/>
                      </a:solidFill>
                      <a:custDash/>
                      <a:miter lim="400000"/>
                    </a:lnL>
                    <a:lnR w="3175">
                      <a:solidFill>
                        <a:srgbClr val="000000"/>
                      </a:solidFill>
                      <a:custDash/>
                      <a:miter lim="400000"/>
                    </a:lnR>
                    <a:lnT w="3175">
                      <a:solidFill>
                        <a:srgbClr val="000000"/>
                      </a:solidFill>
                      <a:custDash/>
                      <a:miter lim="400000"/>
                    </a:lnT>
                    <a:lnB w="3175">
                      <a:solidFill>
                        <a:srgbClr val="000000"/>
                      </a:solidFill>
                      <a:custDash/>
                      <a:miter lim="400000"/>
                    </a:lnB>
                    <a:noFill/>
                  </a:tcPr>
                </a:tc>
                <a:extLst>
                  <a:ext uri="{0D108BD9-81ED-4DB2-BD59-A6C34878D82A}">
                    <a16:rowId xmlns:a16="http://schemas.microsoft.com/office/drawing/2014/main" val="10000"/>
                  </a:ext>
                </a:extLst>
              </a:tr>
            </a:tbl>
          </a:graphicData>
        </a:graphic>
      </p:graphicFrame>
      <p:sp>
        <p:nvSpPr>
          <p:cNvPr id="131" name="Body Level One…"/>
          <p:cNvSpPr txBox="1">
            <a:spLocks noGrp="1"/>
          </p:cNvSpPr>
          <p:nvPr>
            <p:ph type="body" sz="quarter" idx="1"/>
          </p:nvPr>
        </p:nvSpPr>
        <p:spPr>
          <a:xfrm>
            <a:off x="1291685" y="722309"/>
            <a:ext cx="7340691" cy="1031877"/>
          </a:xfrm>
          <a:prstGeom prst="rect">
            <a:avLst/>
          </a:prstGeom>
        </p:spPr>
        <p:txBody>
          <a:bodyPr lIns="71434" tIns="71434" rIns="71434" bIns="71434" anchor="ctr"/>
          <a:lstStyle>
            <a:lvl1pPr marL="0" indent="0" defTabSz="584200">
              <a:lnSpc>
                <a:spcPct val="100000"/>
              </a:lnSpc>
              <a:spcBef>
                <a:spcPts val="0"/>
              </a:spcBef>
              <a:buSzTx/>
              <a:buFontTx/>
              <a:buNone/>
              <a:defRPr sz="5800" b="1" spc="-406">
                <a:solidFill>
                  <a:srgbClr val="333D47"/>
                </a:solidFill>
                <a:latin typeface="+mn-lt"/>
                <a:ea typeface="+mn-ea"/>
                <a:cs typeface="+mn-cs"/>
                <a:sym typeface="Helvetica"/>
              </a:defRPr>
            </a:lvl1pPr>
            <a:lvl2pPr marL="1009650" indent="-552450" defTabSz="584200">
              <a:lnSpc>
                <a:spcPct val="100000"/>
              </a:lnSpc>
              <a:spcBef>
                <a:spcPts val="0"/>
              </a:spcBef>
              <a:buFontTx/>
              <a:defRPr sz="5800" b="1" spc="-406">
                <a:solidFill>
                  <a:srgbClr val="333D47"/>
                </a:solidFill>
                <a:latin typeface="+mn-lt"/>
                <a:ea typeface="+mn-ea"/>
                <a:cs typeface="+mn-cs"/>
                <a:sym typeface="Helvetica"/>
              </a:defRPr>
            </a:lvl2pPr>
            <a:lvl3pPr marL="1577338" indent="-662938" defTabSz="584200">
              <a:lnSpc>
                <a:spcPct val="100000"/>
              </a:lnSpc>
              <a:spcBef>
                <a:spcPts val="0"/>
              </a:spcBef>
              <a:buFontTx/>
              <a:defRPr sz="5800" b="1" spc="-406">
                <a:solidFill>
                  <a:srgbClr val="333D47"/>
                </a:solidFill>
                <a:latin typeface="+mn-lt"/>
                <a:ea typeface="+mn-ea"/>
                <a:cs typeface="+mn-cs"/>
                <a:sym typeface="Helvetica"/>
              </a:defRPr>
            </a:lvl3pPr>
            <a:lvl4pPr marL="2108200" indent="-736600" defTabSz="584200">
              <a:lnSpc>
                <a:spcPct val="100000"/>
              </a:lnSpc>
              <a:spcBef>
                <a:spcPts val="0"/>
              </a:spcBef>
              <a:buFontTx/>
              <a:defRPr sz="5800" b="1" spc="-406">
                <a:solidFill>
                  <a:srgbClr val="333D47"/>
                </a:solidFill>
                <a:latin typeface="+mn-lt"/>
                <a:ea typeface="+mn-ea"/>
                <a:cs typeface="+mn-cs"/>
                <a:sym typeface="Helvetica"/>
              </a:defRPr>
            </a:lvl4pPr>
            <a:lvl5pPr marL="2565400" indent="-736600" defTabSz="584200">
              <a:lnSpc>
                <a:spcPct val="100000"/>
              </a:lnSpc>
              <a:spcBef>
                <a:spcPts val="0"/>
              </a:spcBef>
              <a:buFontTx/>
              <a:defRPr sz="5800" b="1" spc="-406">
                <a:solidFill>
                  <a:srgbClr val="333D47"/>
                </a:solidFill>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32" name="Subtitle"/>
          <p:cNvSpPr txBox="1">
            <a:spLocks noGrp="1"/>
          </p:cNvSpPr>
          <p:nvPr>
            <p:ph type="body" sz="quarter" idx="13"/>
          </p:nvPr>
        </p:nvSpPr>
        <p:spPr>
          <a:xfrm>
            <a:off x="4752654" y="722312"/>
            <a:ext cx="8620878" cy="1031876"/>
          </a:xfrm>
          <a:prstGeom prst="rect">
            <a:avLst/>
          </a:prstGeom>
        </p:spPr>
        <p:txBody>
          <a:bodyPr lIns="71434" tIns="71434" rIns="71434" bIns="71434" anchor="ctr"/>
          <a:lstStyle/>
          <a:p>
            <a:endParaRPr/>
          </a:p>
        </p:txBody>
      </p:sp>
      <p:sp>
        <p:nvSpPr>
          <p:cNvPr id="133" name="Slide Number"/>
          <p:cNvSpPr txBox="1">
            <a:spLocks noGrp="1"/>
          </p:cNvSpPr>
          <p:nvPr>
            <p:ph type="sldNum" sz="quarter" idx="2"/>
          </p:nvPr>
        </p:nvSpPr>
        <p:spPr>
          <a:xfrm>
            <a:off x="23037799" y="12578082"/>
            <a:ext cx="127001" cy="269237"/>
          </a:xfrm>
          <a:prstGeom prst="rect">
            <a:avLst/>
          </a:prstGeom>
        </p:spPr>
        <p:txBody>
          <a:bodyPr lIns="45718" tIns="45718" rIns="45718" bIns="45718"/>
          <a:lstStyle>
            <a:lvl1pPr defTabSz="584200">
              <a:lnSpc>
                <a:spcPct val="80000"/>
              </a:lnSpc>
              <a:defRPr sz="1200" b="1" spc="-947">
                <a:solidFill>
                  <a:srgbClr val="333D47"/>
                </a:solidFill>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140" name="Body Level One…"/>
          <p:cNvSpPr txBox="1">
            <a:spLocks noGrp="1"/>
          </p:cNvSpPr>
          <p:nvPr>
            <p:ph type="body" sz="quarter" idx="1"/>
          </p:nvPr>
        </p:nvSpPr>
        <p:spPr>
          <a:xfrm>
            <a:off x="1240832" y="722312"/>
            <a:ext cx="8021765" cy="1031876"/>
          </a:xfrm>
          <a:prstGeom prst="rect">
            <a:avLst/>
          </a:prstGeom>
        </p:spPr>
        <p:txBody>
          <a:bodyPr lIns="71433" tIns="71433" rIns="71433" bIns="71433" anchor="ctr"/>
          <a:lstStyle>
            <a:lvl1pPr marL="0" indent="0" defTabSz="584200">
              <a:lnSpc>
                <a:spcPct val="100000"/>
              </a:lnSpc>
              <a:spcBef>
                <a:spcPts val="0"/>
              </a:spcBef>
              <a:buSzTx/>
              <a:buFontTx/>
              <a:buNone/>
              <a:defRPr sz="5800" b="1" spc="-406">
                <a:solidFill>
                  <a:srgbClr val="333D47"/>
                </a:solidFill>
                <a:latin typeface="+mn-lt"/>
                <a:ea typeface="+mn-ea"/>
                <a:cs typeface="+mn-cs"/>
                <a:sym typeface="Helvetica"/>
              </a:defRPr>
            </a:lvl1pPr>
            <a:lvl2pPr marL="1037591" indent="-725063" defTabSz="584200">
              <a:lnSpc>
                <a:spcPct val="100000"/>
              </a:lnSpc>
              <a:spcBef>
                <a:spcPts val="0"/>
              </a:spcBef>
              <a:buSzPct val="75000"/>
              <a:buFontTx/>
              <a:defRPr sz="5800" b="1" spc="-406">
                <a:solidFill>
                  <a:srgbClr val="333D47"/>
                </a:solidFill>
                <a:latin typeface="+mn-lt"/>
                <a:ea typeface="+mn-ea"/>
                <a:cs typeface="+mn-cs"/>
                <a:sym typeface="Helvetica"/>
              </a:defRPr>
            </a:lvl2pPr>
            <a:lvl3pPr marL="1350120" indent="-725063" defTabSz="584200">
              <a:lnSpc>
                <a:spcPct val="100000"/>
              </a:lnSpc>
              <a:spcBef>
                <a:spcPts val="0"/>
              </a:spcBef>
              <a:buSzPct val="75000"/>
              <a:buFontTx/>
              <a:defRPr sz="5800" b="1" spc="-406">
                <a:solidFill>
                  <a:srgbClr val="333D47"/>
                </a:solidFill>
                <a:latin typeface="+mn-lt"/>
                <a:ea typeface="+mn-ea"/>
                <a:cs typeface="+mn-cs"/>
                <a:sym typeface="Helvetica"/>
              </a:defRPr>
            </a:lvl3pPr>
            <a:lvl4pPr marL="1662646" indent="-725063" defTabSz="584200">
              <a:lnSpc>
                <a:spcPct val="100000"/>
              </a:lnSpc>
              <a:spcBef>
                <a:spcPts val="0"/>
              </a:spcBef>
              <a:buSzPct val="75000"/>
              <a:buFontTx/>
              <a:defRPr sz="5800" b="1" spc="-406">
                <a:solidFill>
                  <a:srgbClr val="333D47"/>
                </a:solidFill>
                <a:latin typeface="+mn-lt"/>
                <a:ea typeface="+mn-ea"/>
                <a:cs typeface="+mn-cs"/>
                <a:sym typeface="Helvetica"/>
              </a:defRPr>
            </a:lvl4pPr>
            <a:lvl5pPr marL="1975174" indent="-725063" defTabSz="584200">
              <a:lnSpc>
                <a:spcPct val="100000"/>
              </a:lnSpc>
              <a:spcBef>
                <a:spcPts val="0"/>
              </a:spcBef>
              <a:buSzPct val="75000"/>
              <a:buFontTx/>
              <a:defRPr sz="5800" b="1" spc="-406">
                <a:solidFill>
                  <a:srgbClr val="333D47"/>
                </a:solidFill>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41" name="Rectangle"/>
          <p:cNvSpPr>
            <a:spLocks noGrp="1"/>
          </p:cNvSpPr>
          <p:nvPr>
            <p:ph type="body" sz="quarter" idx="13"/>
          </p:nvPr>
        </p:nvSpPr>
        <p:spPr>
          <a:xfrm>
            <a:off x="4470400" y="722312"/>
            <a:ext cx="8620877" cy="1031876"/>
          </a:xfrm>
          <a:prstGeom prst="rect">
            <a:avLst/>
          </a:prstGeom>
        </p:spPr>
        <p:txBody>
          <a:bodyPr lIns="71433" tIns="71433" rIns="71433" bIns="71433" anchor="ctr"/>
          <a:lstStyle/>
          <a:p>
            <a:endParaRPr/>
          </a:p>
        </p:txBody>
      </p:sp>
      <p:sp>
        <p:nvSpPr>
          <p:cNvPr id="142" name="Rectangle"/>
          <p:cNvSpPr>
            <a:spLocks noGrp="1"/>
          </p:cNvSpPr>
          <p:nvPr>
            <p:ph type="body" idx="14"/>
          </p:nvPr>
        </p:nvSpPr>
        <p:spPr>
          <a:xfrm>
            <a:off x="2528676" y="2132208"/>
            <a:ext cx="15386103" cy="8840397"/>
          </a:xfrm>
          <a:prstGeom prst="rect">
            <a:avLst/>
          </a:prstGeom>
        </p:spPr>
        <p:txBody>
          <a:bodyPr lIns="71433" tIns="71433" rIns="71433" bIns="71433" anchor="ctr"/>
          <a:lstStyle/>
          <a:p>
            <a:endParaRPr/>
          </a:p>
        </p:txBody>
      </p:sp>
      <p:sp>
        <p:nvSpPr>
          <p:cNvPr id="143" name="Slide Number"/>
          <p:cNvSpPr txBox="1">
            <a:spLocks noGrp="1"/>
          </p:cNvSpPr>
          <p:nvPr>
            <p:ph type="sldNum" sz="quarter" idx="2"/>
          </p:nvPr>
        </p:nvSpPr>
        <p:spPr>
          <a:xfrm>
            <a:off x="23037799" y="12578081"/>
            <a:ext cx="127001" cy="269237"/>
          </a:xfrm>
          <a:prstGeom prst="rect">
            <a:avLst/>
          </a:prstGeom>
        </p:spPr>
        <p:txBody>
          <a:bodyPr lIns="45718" tIns="45718" rIns="45718" bIns="45718"/>
          <a:lstStyle>
            <a:lvl1pPr defTabSz="584200">
              <a:lnSpc>
                <a:spcPct val="80000"/>
              </a:lnSpc>
              <a:defRPr sz="1200" b="1" spc="-947">
                <a:solidFill>
                  <a:srgbClr val="333D47"/>
                </a:solidFill>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150" name="Body Level One…"/>
          <p:cNvSpPr txBox="1">
            <a:spLocks noGrp="1"/>
          </p:cNvSpPr>
          <p:nvPr>
            <p:ph type="body" sz="quarter" idx="1"/>
          </p:nvPr>
        </p:nvSpPr>
        <p:spPr>
          <a:xfrm>
            <a:off x="3978623" y="2164158"/>
            <a:ext cx="6016326" cy="958059"/>
          </a:xfrm>
          <a:prstGeom prst="rect">
            <a:avLst/>
          </a:prstGeom>
        </p:spPr>
        <p:txBody>
          <a:bodyPr lIns="53575" tIns="53575" rIns="53575" bIns="53575" anchor="ctr"/>
          <a:lstStyle>
            <a:lvl1pPr marL="0" indent="0" defTabSz="584200">
              <a:lnSpc>
                <a:spcPct val="100000"/>
              </a:lnSpc>
              <a:spcBef>
                <a:spcPts val="0"/>
              </a:spcBef>
              <a:buSzTx/>
              <a:buFontTx/>
              <a:buNone/>
              <a:defRPr b="1" spc="-392">
                <a:solidFill>
                  <a:srgbClr val="333D47"/>
                </a:solidFill>
                <a:latin typeface="+mn-lt"/>
                <a:ea typeface="+mn-ea"/>
                <a:cs typeface="+mn-cs"/>
                <a:sym typeface="Helvetica"/>
              </a:defRPr>
            </a:lvl1pPr>
            <a:lvl2pPr defTabSz="584200">
              <a:lnSpc>
                <a:spcPct val="100000"/>
              </a:lnSpc>
              <a:spcBef>
                <a:spcPts val="0"/>
              </a:spcBef>
              <a:buFontTx/>
              <a:defRPr b="1" spc="-392">
                <a:solidFill>
                  <a:srgbClr val="333D47"/>
                </a:solidFill>
                <a:latin typeface="+mn-lt"/>
                <a:ea typeface="+mn-ea"/>
                <a:cs typeface="+mn-cs"/>
                <a:sym typeface="Helvetica"/>
              </a:defRPr>
            </a:lvl2pPr>
            <a:lvl3pPr defTabSz="584200">
              <a:lnSpc>
                <a:spcPct val="100000"/>
              </a:lnSpc>
              <a:spcBef>
                <a:spcPts val="0"/>
              </a:spcBef>
              <a:buFontTx/>
              <a:defRPr b="1" spc="-392">
                <a:solidFill>
                  <a:srgbClr val="333D47"/>
                </a:solidFill>
                <a:latin typeface="+mn-lt"/>
                <a:ea typeface="+mn-ea"/>
                <a:cs typeface="+mn-cs"/>
                <a:sym typeface="Helvetica"/>
              </a:defRPr>
            </a:lvl3pPr>
            <a:lvl4pPr defTabSz="584200">
              <a:lnSpc>
                <a:spcPct val="100000"/>
              </a:lnSpc>
              <a:spcBef>
                <a:spcPts val="0"/>
              </a:spcBef>
              <a:buFontTx/>
              <a:defRPr b="1" spc="-392">
                <a:solidFill>
                  <a:srgbClr val="333D47"/>
                </a:solidFill>
                <a:latin typeface="+mn-lt"/>
                <a:ea typeface="+mn-ea"/>
                <a:cs typeface="+mn-cs"/>
                <a:sym typeface="Helvetica"/>
              </a:defRPr>
            </a:lvl4pPr>
            <a:lvl5pPr defTabSz="584200">
              <a:lnSpc>
                <a:spcPct val="100000"/>
              </a:lnSpc>
              <a:spcBef>
                <a:spcPts val="0"/>
              </a:spcBef>
              <a:buFontTx/>
              <a:defRPr b="1" spc="-392">
                <a:solidFill>
                  <a:srgbClr val="333D47"/>
                </a:solidFill>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51" name="subtitle"/>
          <p:cNvSpPr txBox="1">
            <a:spLocks noGrp="1"/>
          </p:cNvSpPr>
          <p:nvPr>
            <p:ph type="body" sz="quarter" idx="13"/>
          </p:nvPr>
        </p:nvSpPr>
        <p:spPr>
          <a:xfrm>
            <a:off x="6400798" y="2164158"/>
            <a:ext cx="6465662" cy="958059"/>
          </a:xfrm>
          <a:prstGeom prst="rect">
            <a:avLst/>
          </a:prstGeom>
        </p:spPr>
        <p:txBody>
          <a:bodyPr lIns="53575" tIns="53575" rIns="53575" bIns="53575" anchor="ctr"/>
          <a:lstStyle/>
          <a:p>
            <a:endParaRPr/>
          </a:p>
        </p:txBody>
      </p:sp>
      <p:sp>
        <p:nvSpPr>
          <p:cNvPr id="152" name="Body Level One…"/>
          <p:cNvSpPr txBox="1">
            <a:spLocks noGrp="1"/>
          </p:cNvSpPr>
          <p:nvPr>
            <p:ph type="body" sz="half" idx="14"/>
          </p:nvPr>
        </p:nvSpPr>
        <p:spPr>
          <a:xfrm>
            <a:off x="4944507" y="3313657"/>
            <a:ext cx="11539578" cy="6630297"/>
          </a:xfrm>
          <a:prstGeom prst="rect">
            <a:avLst/>
          </a:prstGeom>
        </p:spPr>
        <p:txBody>
          <a:bodyPr lIns="53575" tIns="53575" rIns="53575" bIns="53575" anchor="ctr"/>
          <a:lstStyle/>
          <a:p>
            <a:endParaRPr/>
          </a:p>
        </p:txBody>
      </p:sp>
      <p:sp>
        <p:nvSpPr>
          <p:cNvPr id="153" name="Slide Number"/>
          <p:cNvSpPr txBox="1">
            <a:spLocks noGrp="1"/>
          </p:cNvSpPr>
          <p:nvPr>
            <p:ph type="sldNum" sz="quarter" idx="2"/>
          </p:nvPr>
        </p:nvSpPr>
        <p:spPr>
          <a:xfrm>
            <a:off x="20294603" y="11132184"/>
            <a:ext cx="127001" cy="233682"/>
          </a:xfrm>
          <a:prstGeom prst="rect">
            <a:avLst/>
          </a:prstGeom>
        </p:spPr>
        <p:txBody>
          <a:bodyPr lIns="34290" tIns="34290" rIns="34290" bIns="34290"/>
          <a:lstStyle>
            <a:lvl1pPr defTabSz="584200">
              <a:lnSpc>
                <a:spcPct val="80000"/>
              </a:lnSpc>
              <a:defRPr sz="1100" b="1" spc="-868">
                <a:solidFill>
                  <a:srgbClr val="333D47"/>
                </a:solidFill>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160" name="Rectangle"/>
          <p:cNvSpPr/>
          <p:nvPr/>
        </p:nvSpPr>
        <p:spPr>
          <a:xfrm>
            <a:off x="1186061" y="11647192"/>
            <a:ext cx="22011878" cy="352233"/>
          </a:xfrm>
          <a:prstGeom prst="rect">
            <a:avLst/>
          </a:prstGeom>
          <a:solidFill>
            <a:srgbClr val="D8DFE6"/>
          </a:solidFill>
          <a:ln w="12700">
            <a:miter lim="400000"/>
          </a:ln>
        </p:spPr>
        <p:txBody>
          <a:bodyPr lIns="91437" tIns="91437" rIns="91437" bIns="91437" anchor="ctr"/>
          <a:lstStyle/>
          <a:p>
            <a:pPr algn="ctr" defTabSz="584200">
              <a:defRPr sz="1800" b="1"/>
            </a:pPr>
            <a:endParaRPr/>
          </a:p>
        </p:txBody>
      </p:sp>
      <p:sp>
        <p:nvSpPr>
          <p:cNvPr id="161" name="Body Level One…"/>
          <p:cNvSpPr txBox="1">
            <a:spLocks noGrp="1"/>
          </p:cNvSpPr>
          <p:nvPr>
            <p:ph type="body" sz="quarter" idx="1"/>
          </p:nvPr>
        </p:nvSpPr>
        <p:spPr>
          <a:xfrm>
            <a:off x="1240832" y="722312"/>
            <a:ext cx="8021765" cy="1031876"/>
          </a:xfrm>
          <a:prstGeom prst="rect">
            <a:avLst/>
          </a:prstGeom>
        </p:spPr>
        <p:txBody>
          <a:bodyPr lIns="71434" tIns="71434" rIns="71434" bIns="71434" anchor="ctr"/>
          <a:lstStyle>
            <a:lvl1pPr marL="0" indent="0" defTabSz="584200">
              <a:lnSpc>
                <a:spcPct val="100000"/>
              </a:lnSpc>
              <a:spcBef>
                <a:spcPts val="0"/>
              </a:spcBef>
              <a:buSzTx/>
              <a:buFontTx/>
              <a:buNone/>
              <a:defRPr sz="5800" b="1" spc="-406">
                <a:solidFill>
                  <a:srgbClr val="333D47"/>
                </a:solidFill>
                <a:latin typeface="+mn-lt"/>
                <a:ea typeface="+mn-ea"/>
                <a:cs typeface="+mn-cs"/>
                <a:sym typeface="Helvetica"/>
              </a:defRPr>
            </a:lvl1pPr>
            <a:lvl2pPr marL="1009650" indent="-552450" defTabSz="584200">
              <a:lnSpc>
                <a:spcPct val="100000"/>
              </a:lnSpc>
              <a:spcBef>
                <a:spcPts val="0"/>
              </a:spcBef>
              <a:buFontTx/>
              <a:defRPr sz="5800" b="1" spc="-406">
                <a:solidFill>
                  <a:srgbClr val="333D47"/>
                </a:solidFill>
                <a:latin typeface="+mn-lt"/>
                <a:ea typeface="+mn-ea"/>
                <a:cs typeface="+mn-cs"/>
                <a:sym typeface="Helvetica"/>
              </a:defRPr>
            </a:lvl2pPr>
            <a:lvl3pPr marL="1577338" indent="-662938" defTabSz="584200">
              <a:lnSpc>
                <a:spcPct val="100000"/>
              </a:lnSpc>
              <a:spcBef>
                <a:spcPts val="0"/>
              </a:spcBef>
              <a:buFontTx/>
              <a:defRPr sz="5800" b="1" spc="-406">
                <a:solidFill>
                  <a:srgbClr val="333D47"/>
                </a:solidFill>
                <a:latin typeface="+mn-lt"/>
                <a:ea typeface="+mn-ea"/>
                <a:cs typeface="+mn-cs"/>
                <a:sym typeface="Helvetica"/>
              </a:defRPr>
            </a:lvl3pPr>
            <a:lvl4pPr marL="2108200" indent="-736600" defTabSz="584200">
              <a:lnSpc>
                <a:spcPct val="100000"/>
              </a:lnSpc>
              <a:spcBef>
                <a:spcPts val="0"/>
              </a:spcBef>
              <a:buFontTx/>
              <a:defRPr sz="5800" b="1" spc="-406">
                <a:solidFill>
                  <a:srgbClr val="333D47"/>
                </a:solidFill>
                <a:latin typeface="+mn-lt"/>
                <a:ea typeface="+mn-ea"/>
                <a:cs typeface="+mn-cs"/>
                <a:sym typeface="Helvetica"/>
              </a:defRPr>
            </a:lvl4pPr>
            <a:lvl5pPr marL="2565400" indent="-736600" defTabSz="584200">
              <a:lnSpc>
                <a:spcPct val="100000"/>
              </a:lnSpc>
              <a:spcBef>
                <a:spcPts val="0"/>
              </a:spcBef>
              <a:buFontTx/>
              <a:defRPr sz="5800" b="1" spc="-406">
                <a:solidFill>
                  <a:srgbClr val="333D47"/>
                </a:solidFill>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62" name="subtitle"/>
          <p:cNvSpPr txBox="1">
            <a:spLocks noGrp="1"/>
          </p:cNvSpPr>
          <p:nvPr>
            <p:ph type="body" sz="quarter" idx="13"/>
          </p:nvPr>
        </p:nvSpPr>
        <p:spPr>
          <a:xfrm>
            <a:off x="4470400" y="722312"/>
            <a:ext cx="8620877" cy="1031876"/>
          </a:xfrm>
          <a:prstGeom prst="rect">
            <a:avLst/>
          </a:prstGeom>
        </p:spPr>
        <p:txBody>
          <a:bodyPr lIns="71434" tIns="71434" rIns="71434" bIns="71434" anchor="ctr"/>
          <a:lstStyle/>
          <a:p>
            <a:endParaRPr/>
          </a:p>
        </p:txBody>
      </p:sp>
      <p:sp>
        <p:nvSpPr>
          <p:cNvPr id="163" name="Body Level One…"/>
          <p:cNvSpPr txBox="1">
            <a:spLocks noGrp="1"/>
          </p:cNvSpPr>
          <p:nvPr>
            <p:ph type="body" idx="14"/>
          </p:nvPr>
        </p:nvSpPr>
        <p:spPr>
          <a:xfrm>
            <a:off x="2528676" y="2132208"/>
            <a:ext cx="15386103" cy="8840397"/>
          </a:xfrm>
          <a:prstGeom prst="rect">
            <a:avLst/>
          </a:prstGeom>
        </p:spPr>
        <p:txBody>
          <a:bodyPr lIns="71434" tIns="71434" rIns="71434" bIns="71434" anchor="ctr"/>
          <a:lstStyle/>
          <a:p>
            <a:endParaRPr/>
          </a:p>
        </p:txBody>
      </p:sp>
      <p:sp>
        <p:nvSpPr>
          <p:cNvPr id="164" name="Slide Number"/>
          <p:cNvSpPr txBox="1">
            <a:spLocks noGrp="1"/>
          </p:cNvSpPr>
          <p:nvPr>
            <p:ph type="sldNum" sz="quarter" idx="2"/>
          </p:nvPr>
        </p:nvSpPr>
        <p:spPr>
          <a:xfrm>
            <a:off x="23037799" y="12578082"/>
            <a:ext cx="127001" cy="269237"/>
          </a:xfrm>
          <a:prstGeom prst="rect">
            <a:avLst/>
          </a:prstGeom>
        </p:spPr>
        <p:txBody>
          <a:bodyPr lIns="45718" tIns="45718" rIns="45718" bIns="45718"/>
          <a:lstStyle>
            <a:lvl1pPr defTabSz="584200">
              <a:lnSpc>
                <a:spcPct val="80000"/>
              </a:lnSpc>
              <a:defRPr sz="1200" b="1" spc="-947">
                <a:solidFill>
                  <a:srgbClr val="333D47"/>
                </a:solidFill>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p:spTree>
      <p:nvGrpSpPr>
        <p:cNvPr id="1" name=""/>
        <p:cNvGrpSpPr/>
        <p:nvPr/>
      </p:nvGrpSpPr>
      <p:grpSpPr>
        <a:xfrm>
          <a:off x="0" y="0"/>
          <a:ext cx="0" cy="0"/>
          <a:chOff x="0" y="0"/>
          <a:chExt cx="0" cy="0"/>
        </a:xfrm>
      </p:grpSpPr>
      <p:sp>
        <p:nvSpPr>
          <p:cNvPr id="171" name="Body Level One…"/>
          <p:cNvSpPr txBox="1">
            <a:spLocks noGrp="1"/>
          </p:cNvSpPr>
          <p:nvPr>
            <p:ph type="body" sz="quarter" idx="1"/>
          </p:nvPr>
        </p:nvSpPr>
        <p:spPr>
          <a:xfrm>
            <a:off x="504285" y="366710"/>
            <a:ext cx="23556508" cy="1362077"/>
          </a:xfrm>
          <a:prstGeom prst="rect">
            <a:avLst/>
          </a:prstGeom>
        </p:spPr>
        <p:txBody>
          <a:bodyPr lIns="71434" tIns="71434" rIns="71434" bIns="71434" anchor="ctr"/>
          <a:lstStyle>
            <a:lvl1pPr marL="0" indent="0" defTabSz="584200">
              <a:lnSpc>
                <a:spcPct val="100000"/>
              </a:lnSpc>
              <a:spcBef>
                <a:spcPts val="0"/>
              </a:spcBef>
              <a:buSzTx/>
              <a:buFontTx/>
              <a:buNone/>
              <a:defRPr sz="8000" b="1" spc="-560">
                <a:solidFill>
                  <a:srgbClr val="333D47"/>
                </a:solidFill>
                <a:latin typeface="+mn-lt"/>
                <a:ea typeface="+mn-ea"/>
                <a:cs typeface="+mn-cs"/>
                <a:sym typeface="Helvetica"/>
              </a:defRPr>
            </a:lvl1pPr>
            <a:lvl2pPr marL="1219200" indent="-762000" defTabSz="584200">
              <a:lnSpc>
                <a:spcPct val="100000"/>
              </a:lnSpc>
              <a:spcBef>
                <a:spcPts val="0"/>
              </a:spcBef>
              <a:buFontTx/>
              <a:defRPr sz="8000" b="1" spc="-560">
                <a:solidFill>
                  <a:srgbClr val="333D47"/>
                </a:solidFill>
                <a:latin typeface="+mn-lt"/>
                <a:ea typeface="+mn-ea"/>
                <a:cs typeface="+mn-cs"/>
                <a:sym typeface="Helvetica"/>
              </a:defRPr>
            </a:lvl2pPr>
            <a:lvl3pPr marL="1828798" indent="-914397" defTabSz="584200">
              <a:lnSpc>
                <a:spcPct val="100000"/>
              </a:lnSpc>
              <a:spcBef>
                <a:spcPts val="0"/>
              </a:spcBef>
              <a:buFontTx/>
              <a:defRPr sz="8000" b="1" spc="-560">
                <a:solidFill>
                  <a:srgbClr val="333D47"/>
                </a:solidFill>
                <a:latin typeface="+mn-lt"/>
                <a:ea typeface="+mn-ea"/>
                <a:cs typeface="+mn-cs"/>
                <a:sym typeface="Helvetica"/>
              </a:defRPr>
            </a:lvl3pPr>
            <a:lvl4pPr marL="2387600" indent="-1016000" defTabSz="584200">
              <a:lnSpc>
                <a:spcPct val="100000"/>
              </a:lnSpc>
              <a:spcBef>
                <a:spcPts val="0"/>
              </a:spcBef>
              <a:buFontTx/>
              <a:defRPr sz="8000" b="1" spc="-560">
                <a:solidFill>
                  <a:srgbClr val="333D47"/>
                </a:solidFill>
                <a:latin typeface="+mn-lt"/>
                <a:ea typeface="+mn-ea"/>
                <a:cs typeface="+mn-cs"/>
                <a:sym typeface="Helvetica"/>
              </a:defRPr>
            </a:lvl4pPr>
            <a:lvl5pPr marL="2844800" indent="-1016000" defTabSz="584200">
              <a:lnSpc>
                <a:spcPct val="100000"/>
              </a:lnSpc>
              <a:spcBef>
                <a:spcPts val="0"/>
              </a:spcBef>
              <a:buFontTx/>
              <a:defRPr sz="8000" b="1" spc="-560">
                <a:solidFill>
                  <a:srgbClr val="333D47"/>
                </a:solidFill>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grpSp>
        <p:nvGrpSpPr>
          <p:cNvPr id="174" name="x"/>
          <p:cNvGrpSpPr/>
          <p:nvPr/>
        </p:nvGrpSpPr>
        <p:grpSpPr>
          <a:xfrm>
            <a:off x="525661" y="1551835"/>
            <a:ext cx="22011877" cy="625469"/>
            <a:chOff x="0" y="-1"/>
            <a:chExt cx="22011876" cy="625468"/>
          </a:xfrm>
        </p:grpSpPr>
        <p:sp>
          <p:nvSpPr>
            <p:cNvPr id="172" name="Rectangle"/>
            <p:cNvSpPr/>
            <p:nvPr/>
          </p:nvSpPr>
          <p:spPr>
            <a:xfrm>
              <a:off x="0" y="241740"/>
              <a:ext cx="22011877" cy="141991"/>
            </a:xfrm>
            <a:prstGeom prst="rect">
              <a:avLst/>
            </a:prstGeom>
            <a:solidFill>
              <a:srgbClr val="ED2A7B"/>
            </a:solidFill>
            <a:ln w="12700" cap="flat">
              <a:noFill/>
              <a:miter lim="400000"/>
            </a:ln>
            <a:effectLst/>
          </p:spPr>
          <p:txBody>
            <a:bodyPr wrap="square" lIns="91437" tIns="91437" rIns="91437" bIns="91437" numCol="1" anchor="ctr">
              <a:noAutofit/>
            </a:bodyPr>
            <a:lstStyle/>
            <a:p>
              <a:pPr algn="ctr" defTabSz="584200">
                <a:defRPr sz="3200" b="1">
                  <a:solidFill>
                    <a:srgbClr val="FFFFFF"/>
                  </a:solidFill>
                </a:defRPr>
              </a:pPr>
              <a:endParaRPr/>
            </a:p>
          </p:txBody>
        </p:sp>
        <p:sp>
          <p:nvSpPr>
            <p:cNvPr id="173" name="x"/>
            <p:cNvSpPr txBox="1"/>
            <p:nvPr/>
          </p:nvSpPr>
          <p:spPr>
            <a:xfrm>
              <a:off x="0" y="-2"/>
              <a:ext cx="22011877" cy="62546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3" tIns="71433" rIns="71433" bIns="71433" numCol="1" anchor="ctr">
              <a:spAutoFit/>
            </a:bodyPr>
            <a:lstStyle>
              <a:lvl1pPr algn="ctr" defTabSz="584200">
                <a:defRPr sz="3200" b="1">
                  <a:solidFill>
                    <a:srgbClr val="FFFFFF"/>
                  </a:solidFill>
                </a:defRPr>
              </a:lvl1pPr>
            </a:lstStyle>
            <a:p>
              <a:r>
                <a:t>x</a:t>
              </a:r>
            </a:p>
          </p:txBody>
        </p:sp>
      </p:grpSp>
      <p:sp>
        <p:nvSpPr>
          <p:cNvPr id="175" name="Slide Number"/>
          <p:cNvSpPr txBox="1">
            <a:spLocks noGrp="1"/>
          </p:cNvSpPr>
          <p:nvPr>
            <p:ph type="sldNum" sz="quarter" idx="2"/>
          </p:nvPr>
        </p:nvSpPr>
        <p:spPr>
          <a:xfrm>
            <a:off x="23037799" y="12578082"/>
            <a:ext cx="127001" cy="269237"/>
          </a:xfrm>
          <a:prstGeom prst="rect">
            <a:avLst/>
          </a:prstGeom>
        </p:spPr>
        <p:txBody>
          <a:bodyPr lIns="45718" tIns="45718" rIns="45718" bIns="45718"/>
          <a:lstStyle>
            <a:lvl1pPr defTabSz="584200">
              <a:lnSpc>
                <a:spcPct val="80000"/>
              </a:lnSpc>
              <a:defRPr sz="1200" b="1" spc="-947">
                <a:solidFill>
                  <a:srgbClr val="333D47"/>
                </a:solidFill>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 Footer">
    <p:spTree>
      <p:nvGrpSpPr>
        <p:cNvPr id="1" name=""/>
        <p:cNvGrpSpPr/>
        <p:nvPr/>
      </p:nvGrpSpPr>
      <p:grpSpPr>
        <a:xfrm>
          <a:off x="0" y="0"/>
          <a:ext cx="0" cy="0"/>
          <a:chOff x="0" y="0"/>
          <a:chExt cx="0" cy="0"/>
        </a:xfrm>
      </p:grpSpPr>
      <p:sp>
        <p:nvSpPr>
          <p:cNvPr id="182" name="Body Level One…"/>
          <p:cNvSpPr txBox="1">
            <a:spLocks noGrp="1"/>
          </p:cNvSpPr>
          <p:nvPr>
            <p:ph type="body" sz="quarter" idx="1"/>
          </p:nvPr>
        </p:nvSpPr>
        <p:spPr>
          <a:xfrm>
            <a:off x="504285" y="366710"/>
            <a:ext cx="23556508" cy="1362077"/>
          </a:xfrm>
          <a:prstGeom prst="rect">
            <a:avLst/>
          </a:prstGeom>
        </p:spPr>
        <p:txBody>
          <a:bodyPr lIns="71434" tIns="71434" rIns="71434" bIns="71434" anchor="ctr"/>
          <a:lstStyle>
            <a:lvl1pPr marL="0" indent="0" defTabSz="584200">
              <a:lnSpc>
                <a:spcPct val="100000"/>
              </a:lnSpc>
              <a:spcBef>
                <a:spcPts val="0"/>
              </a:spcBef>
              <a:buSzTx/>
              <a:buFontTx/>
              <a:buNone/>
              <a:defRPr sz="8000" b="1" spc="-560">
                <a:solidFill>
                  <a:srgbClr val="333D47"/>
                </a:solidFill>
                <a:latin typeface="+mn-lt"/>
                <a:ea typeface="+mn-ea"/>
                <a:cs typeface="+mn-cs"/>
                <a:sym typeface="Helvetica"/>
              </a:defRPr>
            </a:lvl1pPr>
            <a:lvl2pPr marL="1219200" indent="-762000" defTabSz="584200">
              <a:lnSpc>
                <a:spcPct val="100000"/>
              </a:lnSpc>
              <a:spcBef>
                <a:spcPts val="0"/>
              </a:spcBef>
              <a:buFontTx/>
              <a:defRPr sz="8000" b="1" spc="-560">
                <a:solidFill>
                  <a:srgbClr val="333D47"/>
                </a:solidFill>
                <a:latin typeface="+mn-lt"/>
                <a:ea typeface="+mn-ea"/>
                <a:cs typeface="+mn-cs"/>
                <a:sym typeface="Helvetica"/>
              </a:defRPr>
            </a:lvl2pPr>
            <a:lvl3pPr marL="1828798" indent="-914397" defTabSz="584200">
              <a:lnSpc>
                <a:spcPct val="100000"/>
              </a:lnSpc>
              <a:spcBef>
                <a:spcPts val="0"/>
              </a:spcBef>
              <a:buFontTx/>
              <a:defRPr sz="8000" b="1" spc="-560">
                <a:solidFill>
                  <a:srgbClr val="333D47"/>
                </a:solidFill>
                <a:latin typeface="+mn-lt"/>
                <a:ea typeface="+mn-ea"/>
                <a:cs typeface="+mn-cs"/>
                <a:sym typeface="Helvetica"/>
              </a:defRPr>
            </a:lvl3pPr>
            <a:lvl4pPr marL="2387600" indent="-1016000" defTabSz="584200">
              <a:lnSpc>
                <a:spcPct val="100000"/>
              </a:lnSpc>
              <a:spcBef>
                <a:spcPts val="0"/>
              </a:spcBef>
              <a:buFontTx/>
              <a:defRPr sz="8000" b="1" spc="-560">
                <a:solidFill>
                  <a:srgbClr val="333D47"/>
                </a:solidFill>
                <a:latin typeface="+mn-lt"/>
                <a:ea typeface="+mn-ea"/>
                <a:cs typeface="+mn-cs"/>
                <a:sym typeface="Helvetica"/>
              </a:defRPr>
            </a:lvl4pPr>
            <a:lvl5pPr marL="2844800" indent="-1016000" defTabSz="584200">
              <a:lnSpc>
                <a:spcPct val="100000"/>
              </a:lnSpc>
              <a:spcBef>
                <a:spcPts val="0"/>
              </a:spcBef>
              <a:buFontTx/>
              <a:defRPr sz="8000" b="1" spc="-560">
                <a:solidFill>
                  <a:srgbClr val="333D47"/>
                </a:solidFill>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pic>
        <p:nvPicPr>
          <p:cNvPr id="183" name="Image" descr="Image"/>
          <p:cNvPicPr>
            <a:picLocks noChangeAspect="1"/>
          </p:cNvPicPr>
          <p:nvPr/>
        </p:nvPicPr>
        <p:blipFill>
          <a:blip r:embed="rId2">
            <a:extLst/>
          </a:blip>
          <a:stretch>
            <a:fillRect/>
          </a:stretch>
        </p:blipFill>
        <p:spPr>
          <a:xfrm>
            <a:off x="22310579" y="12015175"/>
            <a:ext cx="2061072" cy="1620753"/>
          </a:xfrm>
          <a:prstGeom prst="rect">
            <a:avLst/>
          </a:prstGeom>
          <a:ln w="12700">
            <a:miter lim="400000"/>
          </a:ln>
        </p:spPr>
      </p:pic>
      <p:grpSp>
        <p:nvGrpSpPr>
          <p:cNvPr id="186" name="x"/>
          <p:cNvGrpSpPr/>
          <p:nvPr/>
        </p:nvGrpSpPr>
        <p:grpSpPr>
          <a:xfrm>
            <a:off x="525661" y="1551835"/>
            <a:ext cx="22011877" cy="625469"/>
            <a:chOff x="0" y="-1"/>
            <a:chExt cx="22011876" cy="625468"/>
          </a:xfrm>
        </p:grpSpPr>
        <p:sp>
          <p:nvSpPr>
            <p:cNvPr id="184" name="Rectangle"/>
            <p:cNvSpPr/>
            <p:nvPr/>
          </p:nvSpPr>
          <p:spPr>
            <a:xfrm>
              <a:off x="0" y="241740"/>
              <a:ext cx="22011877" cy="141991"/>
            </a:xfrm>
            <a:prstGeom prst="rect">
              <a:avLst/>
            </a:prstGeom>
            <a:solidFill>
              <a:srgbClr val="ED2A7B"/>
            </a:solidFill>
            <a:ln w="12700" cap="flat">
              <a:noFill/>
              <a:miter lim="400000"/>
            </a:ln>
            <a:effectLst/>
          </p:spPr>
          <p:txBody>
            <a:bodyPr wrap="square" lIns="91437" tIns="91437" rIns="91437" bIns="91437" numCol="1" anchor="ctr">
              <a:noAutofit/>
            </a:bodyPr>
            <a:lstStyle/>
            <a:p>
              <a:pPr algn="ctr" defTabSz="584200">
                <a:defRPr sz="3200" b="1">
                  <a:solidFill>
                    <a:srgbClr val="FFFFFF"/>
                  </a:solidFill>
                </a:defRPr>
              </a:pPr>
              <a:endParaRPr/>
            </a:p>
          </p:txBody>
        </p:sp>
        <p:sp>
          <p:nvSpPr>
            <p:cNvPr id="185" name="x"/>
            <p:cNvSpPr txBox="1"/>
            <p:nvPr/>
          </p:nvSpPr>
          <p:spPr>
            <a:xfrm>
              <a:off x="0" y="-2"/>
              <a:ext cx="22011877" cy="62546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3" tIns="71433" rIns="71433" bIns="71433" numCol="1" anchor="ctr">
              <a:spAutoFit/>
            </a:bodyPr>
            <a:lstStyle>
              <a:lvl1pPr algn="ctr" defTabSz="584200">
                <a:defRPr sz="3200" b="1">
                  <a:solidFill>
                    <a:srgbClr val="FFFFFF"/>
                  </a:solidFill>
                </a:defRPr>
              </a:lvl1pPr>
            </a:lstStyle>
            <a:p>
              <a:r>
                <a:t>x</a:t>
              </a:r>
            </a:p>
          </p:txBody>
        </p:sp>
      </p:grpSp>
      <p:sp>
        <p:nvSpPr>
          <p:cNvPr id="187" name="Slide Number"/>
          <p:cNvSpPr txBox="1">
            <a:spLocks noGrp="1"/>
          </p:cNvSpPr>
          <p:nvPr>
            <p:ph type="sldNum" sz="quarter" idx="2"/>
          </p:nvPr>
        </p:nvSpPr>
        <p:spPr>
          <a:xfrm>
            <a:off x="23037799" y="12578082"/>
            <a:ext cx="127001" cy="269237"/>
          </a:xfrm>
          <a:prstGeom prst="rect">
            <a:avLst/>
          </a:prstGeom>
        </p:spPr>
        <p:txBody>
          <a:bodyPr lIns="45718" tIns="45718" rIns="45718" bIns="45718"/>
          <a:lstStyle>
            <a:lvl1pPr defTabSz="584200">
              <a:lnSpc>
                <a:spcPct val="80000"/>
              </a:lnSpc>
              <a:defRPr sz="1200" b="1" spc="-947">
                <a:solidFill>
                  <a:srgbClr val="333D47"/>
                </a:solidFill>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1_Blank">
    <p:spTree>
      <p:nvGrpSpPr>
        <p:cNvPr id="1" name=""/>
        <p:cNvGrpSpPr/>
        <p:nvPr/>
      </p:nvGrpSpPr>
      <p:grpSpPr>
        <a:xfrm>
          <a:off x="0" y="0"/>
          <a:ext cx="0" cy="0"/>
          <a:chOff x="0" y="0"/>
          <a:chExt cx="0" cy="0"/>
        </a:xfrm>
      </p:grpSpPr>
      <p:pic>
        <p:nvPicPr>
          <p:cNvPr id="19" name="image2.jpeg" descr="image2.jpeg"/>
          <p:cNvPicPr>
            <a:picLocks noChangeAspect="1"/>
          </p:cNvPicPr>
          <p:nvPr/>
        </p:nvPicPr>
        <p:blipFill>
          <a:blip r:embed="rId2">
            <a:extLst/>
          </a:blip>
          <a:stretch>
            <a:fillRect/>
          </a:stretch>
        </p:blipFill>
        <p:spPr>
          <a:xfrm>
            <a:off x="-218831" y="0"/>
            <a:ext cx="24602832" cy="13839092"/>
          </a:xfrm>
          <a:prstGeom prst="rect">
            <a:avLst/>
          </a:prstGeom>
          <a:ln w="12700">
            <a:miter lim="400000"/>
          </a:ln>
        </p:spPr>
      </p:pic>
      <p:sp>
        <p:nvSpPr>
          <p:cNvPr id="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94" name="Rectangle"/>
          <p:cNvSpPr/>
          <p:nvPr/>
        </p:nvSpPr>
        <p:spPr>
          <a:xfrm>
            <a:off x="1186061" y="11647192"/>
            <a:ext cx="22011878" cy="352233"/>
          </a:xfrm>
          <a:prstGeom prst="rect">
            <a:avLst/>
          </a:prstGeom>
          <a:solidFill>
            <a:srgbClr val="D8DFE6"/>
          </a:solidFill>
          <a:ln w="12700">
            <a:miter lim="400000"/>
          </a:ln>
        </p:spPr>
        <p:txBody>
          <a:bodyPr lIns="91437" tIns="91437" rIns="91437" bIns="91437" anchor="ctr"/>
          <a:lstStyle/>
          <a:p>
            <a:pPr algn="ctr" defTabSz="584200">
              <a:defRPr sz="1800" b="1"/>
            </a:pPr>
            <a:endParaRPr/>
          </a:p>
        </p:txBody>
      </p:sp>
      <p:pic>
        <p:nvPicPr>
          <p:cNvPr id="195" name="image1.png" descr="image1.png"/>
          <p:cNvPicPr>
            <a:picLocks noChangeAspect="1"/>
          </p:cNvPicPr>
          <p:nvPr/>
        </p:nvPicPr>
        <p:blipFill>
          <a:blip r:embed="rId2">
            <a:extLst/>
          </a:blip>
          <a:stretch>
            <a:fillRect/>
          </a:stretch>
        </p:blipFill>
        <p:spPr>
          <a:xfrm>
            <a:off x="765374" y="12062031"/>
            <a:ext cx="1795454" cy="1064644"/>
          </a:xfrm>
          <a:prstGeom prst="rect">
            <a:avLst/>
          </a:prstGeom>
          <a:ln w="12700">
            <a:miter lim="400000"/>
          </a:ln>
        </p:spPr>
      </p:pic>
      <p:sp>
        <p:nvSpPr>
          <p:cNvPr id="196" name="Slide Number"/>
          <p:cNvSpPr txBox="1">
            <a:spLocks noGrp="1"/>
          </p:cNvSpPr>
          <p:nvPr>
            <p:ph type="sldNum" sz="quarter" idx="2"/>
          </p:nvPr>
        </p:nvSpPr>
        <p:spPr>
          <a:xfrm>
            <a:off x="23037799" y="12578082"/>
            <a:ext cx="127001" cy="269237"/>
          </a:xfrm>
          <a:prstGeom prst="rect">
            <a:avLst/>
          </a:prstGeom>
        </p:spPr>
        <p:txBody>
          <a:bodyPr lIns="45718" tIns="45718" rIns="45718" bIns="45718"/>
          <a:lstStyle>
            <a:lvl1pPr defTabSz="584200">
              <a:lnSpc>
                <a:spcPct val="80000"/>
              </a:lnSpc>
              <a:defRPr sz="1200" b="1" spc="-947">
                <a:solidFill>
                  <a:srgbClr val="333D47"/>
                </a:solidFill>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Statistics copy">
    <p:spTree>
      <p:nvGrpSpPr>
        <p:cNvPr id="1" name=""/>
        <p:cNvGrpSpPr/>
        <p:nvPr/>
      </p:nvGrpSpPr>
      <p:grpSpPr>
        <a:xfrm>
          <a:off x="0" y="0"/>
          <a:ext cx="0" cy="0"/>
          <a:chOff x="0" y="0"/>
          <a:chExt cx="0" cy="0"/>
        </a:xfrm>
      </p:grpSpPr>
      <p:sp>
        <p:nvSpPr>
          <p:cNvPr id="203" name="Rectangle"/>
          <p:cNvSpPr/>
          <p:nvPr/>
        </p:nvSpPr>
        <p:spPr>
          <a:xfrm>
            <a:off x="-4195238" y="-1632799"/>
            <a:ext cx="32774472" cy="19467992"/>
          </a:xfrm>
          <a:prstGeom prst="rect">
            <a:avLst/>
          </a:prstGeom>
          <a:solidFill>
            <a:srgbClr val="ED2A7B"/>
          </a:solidFill>
          <a:ln w="25400">
            <a:solidFill>
              <a:srgbClr val="0365C0"/>
            </a:solidFill>
            <a:bevel/>
          </a:ln>
          <a:effectLst>
            <a:outerShdw blurRad="50800" dist="25400" dir="5400000" rotWithShape="0">
              <a:srgbClr val="000000">
                <a:alpha val="50000"/>
              </a:srgbClr>
            </a:outerShdw>
          </a:effectLst>
        </p:spPr>
        <p:txBody>
          <a:bodyPr lIns="91437" tIns="91437" rIns="91437" bIns="91437" anchor="ctr"/>
          <a:lstStyle/>
          <a:p>
            <a:pPr algn="ctr" defTabSz="584200">
              <a:lnSpc>
                <a:spcPct val="80000"/>
              </a:lnSpc>
              <a:defRPr sz="15800" b="1" spc="-947">
                <a:solidFill>
                  <a:srgbClr val="333D47"/>
                </a:solidFill>
              </a:defRPr>
            </a:pPr>
            <a:endParaRPr/>
          </a:p>
        </p:txBody>
      </p:sp>
      <p:sp>
        <p:nvSpPr>
          <p:cNvPr id="204" name="Slide Number"/>
          <p:cNvSpPr txBox="1">
            <a:spLocks noGrp="1"/>
          </p:cNvSpPr>
          <p:nvPr>
            <p:ph type="sldNum" sz="quarter" idx="2"/>
          </p:nvPr>
        </p:nvSpPr>
        <p:spPr>
          <a:xfrm>
            <a:off x="23037799" y="12578082"/>
            <a:ext cx="127001" cy="269237"/>
          </a:xfrm>
          <a:prstGeom prst="rect">
            <a:avLst/>
          </a:prstGeom>
        </p:spPr>
        <p:txBody>
          <a:bodyPr lIns="45718" tIns="45718" rIns="45718" bIns="45718"/>
          <a:lstStyle>
            <a:lvl1pPr defTabSz="584200">
              <a:lnSpc>
                <a:spcPct val="80000"/>
              </a:lnSpc>
              <a:defRPr sz="1200" b="1" spc="-947">
                <a:solidFill>
                  <a:srgbClr val="333D47"/>
                </a:solidFill>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211" name="Rectangle"/>
          <p:cNvSpPr/>
          <p:nvPr/>
        </p:nvSpPr>
        <p:spPr>
          <a:xfrm>
            <a:off x="1186061" y="11647192"/>
            <a:ext cx="22011878" cy="352233"/>
          </a:xfrm>
          <a:prstGeom prst="rect">
            <a:avLst/>
          </a:prstGeom>
          <a:solidFill>
            <a:srgbClr val="D8DFE6"/>
          </a:solidFill>
          <a:ln w="12700">
            <a:miter lim="400000"/>
          </a:ln>
        </p:spPr>
        <p:txBody>
          <a:bodyPr lIns="91437" tIns="91437" rIns="91437" bIns="91437" anchor="ctr"/>
          <a:lstStyle/>
          <a:p>
            <a:pPr algn="ctr" defTabSz="584200">
              <a:defRPr sz="1800" b="1"/>
            </a:pPr>
            <a:endParaRPr/>
          </a:p>
        </p:txBody>
      </p:sp>
      <p:sp>
        <p:nvSpPr>
          <p:cNvPr id="212" name="Body Level One…"/>
          <p:cNvSpPr txBox="1">
            <a:spLocks noGrp="1"/>
          </p:cNvSpPr>
          <p:nvPr>
            <p:ph type="body" sz="quarter" idx="1"/>
          </p:nvPr>
        </p:nvSpPr>
        <p:spPr>
          <a:xfrm>
            <a:off x="1240832" y="722312"/>
            <a:ext cx="7340691" cy="1031876"/>
          </a:xfrm>
          <a:prstGeom prst="rect">
            <a:avLst/>
          </a:prstGeom>
        </p:spPr>
        <p:txBody>
          <a:bodyPr lIns="71434" tIns="71434" rIns="71434" bIns="71434" anchor="ctr"/>
          <a:lstStyle>
            <a:lvl1pPr marL="0" indent="0" defTabSz="584200">
              <a:lnSpc>
                <a:spcPct val="100000"/>
              </a:lnSpc>
              <a:spcBef>
                <a:spcPts val="0"/>
              </a:spcBef>
              <a:buSzTx/>
              <a:buFontTx/>
              <a:buNone/>
              <a:defRPr sz="5800" b="1" spc="-406">
                <a:solidFill>
                  <a:srgbClr val="333D47"/>
                </a:solidFill>
                <a:latin typeface="+mn-lt"/>
                <a:ea typeface="+mn-ea"/>
                <a:cs typeface="+mn-cs"/>
                <a:sym typeface="Helvetica"/>
              </a:defRPr>
            </a:lvl1pPr>
            <a:lvl2pPr marL="1009650" indent="-552450" defTabSz="584200">
              <a:lnSpc>
                <a:spcPct val="100000"/>
              </a:lnSpc>
              <a:spcBef>
                <a:spcPts val="0"/>
              </a:spcBef>
              <a:buFontTx/>
              <a:defRPr sz="5800" b="1" spc="-406">
                <a:solidFill>
                  <a:srgbClr val="333D47"/>
                </a:solidFill>
                <a:latin typeface="+mn-lt"/>
                <a:ea typeface="+mn-ea"/>
                <a:cs typeface="+mn-cs"/>
                <a:sym typeface="Helvetica"/>
              </a:defRPr>
            </a:lvl2pPr>
            <a:lvl3pPr marL="1577338" indent="-662938" defTabSz="584200">
              <a:lnSpc>
                <a:spcPct val="100000"/>
              </a:lnSpc>
              <a:spcBef>
                <a:spcPts val="0"/>
              </a:spcBef>
              <a:buFontTx/>
              <a:defRPr sz="5800" b="1" spc="-406">
                <a:solidFill>
                  <a:srgbClr val="333D47"/>
                </a:solidFill>
                <a:latin typeface="+mn-lt"/>
                <a:ea typeface="+mn-ea"/>
                <a:cs typeface="+mn-cs"/>
                <a:sym typeface="Helvetica"/>
              </a:defRPr>
            </a:lvl3pPr>
            <a:lvl4pPr marL="2108200" indent="-736600" defTabSz="584200">
              <a:lnSpc>
                <a:spcPct val="100000"/>
              </a:lnSpc>
              <a:spcBef>
                <a:spcPts val="0"/>
              </a:spcBef>
              <a:buFontTx/>
              <a:defRPr sz="5800" b="1" spc="-406">
                <a:solidFill>
                  <a:srgbClr val="333D47"/>
                </a:solidFill>
                <a:latin typeface="+mn-lt"/>
                <a:ea typeface="+mn-ea"/>
                <a:cs typeface="+mn-cs"/>
                <a:sym typeface="Helvetica"/>
              </a:defRPr>
            </a:lvl4pPr>
            <a:lvl5pPr marL="2565400" indent="-736600" defTabSz="584200">
              <a:lnSpc>
                <a:spcPct val="100000"/>
              </a:lnSpc>
              <a:spcBef>
                <a:spcPts val="0"/>
              </a:spcBef>
              <a:buFontTx/>
              <a:defRPr sz="5800" b="1" spc="-406">
                <a:solidFill>
                  <a:srgbClr val="333D47"/>
                </a:solidFill>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213" name="subtitle"/>
          <p:cNvSpPr txBox="1">
            <a:spLocks noGrp="1"/>
          </p:cNvSpPr>
          <p:nvPr>
            <p:ph type="body" sz="quarter" idx="13"/>
          </p:nvPr>
        </p:nvSpPr>
        <p:spPr>
          <a:xfrm>
            <a:off x="4473254" y="722312"/>
            <a:ext cx="8620878" cy="1031876"/>
          </a:xfrm>
          <a:prstGeom prst="rect">
            <a:avLst/>
          </a:prstGeom>
        </p:spPr>
        <p:txBody>
          <a:bodyPr lIns="71434" tIns="71434" rIns="71434" bIns="71434" anchor="ctr"/>
          <a:lstStyle/>
          <a:p>
            <a:endParaRPr/>
          </a:p>
        </p:txBody>
      </p:sp>
      <p:sp>
        <p:nvSpPr>
          <p:cNvPr id="214" name="Slide Number"/>
          <p:cNvSpPr txBox="1">
            <a:spLocks noGrp="1"/>
          </p:cNvSpPr>
          <p:nvPr>
            <p:ph type="sldNum" sz="quarter" idx="2"/>
          </p:nvPr>
        </p:nvSpPr>
        <p:spPr>
          <a:xfrm>
            <a:off x="23037799" y="12578082"/>
            <a:ext cx="127001" cy="269237"/>
          </a:xfrm>
          <a:prstGeom prst="rect">
            <a:avLst/>
          </a:prstGeom>
        </p:spPr>
        <p:txBody>
          <a:bodyPr lIns="45718" tIns="45718" rIns="45718" bIns="45718"/>
          <a:lstStyle>
            <a:lvl1pPr defTabSz="584200">
              <a:lnSpc>
                <a:spcPct val="80000"/>
              </a:lnSpc>
              <a:defRPr sz="1200" b="1" spc="-947">
                <a:solidFill>
                  <a:srgbClr val="333D47"/>
                </a:solidFill>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221" name="Body Level One…"/>
          <p:cNvSpPr txBox="1">
            <a:spLocks noGrp="1"/>
          </p:cNvSpPr>
          <p:nvPr>
            <p:ph type="body" sz="quarter" idx="1"/>
          </p:nvPr>
        </p:nvSpPr>
        <p:spPr>
          <a:xfrm>
            <a:off x="1240832" y="722312"/>
            <a:ext cx="8021765" cy="1031876"/>
          </a:xfrm>
          <a:prstGeom prst="rect">
            <a:avLst/>
          </a:prstGeom>
        </p:spPr>
        <p:txBody>
          <a:bodyPr lIns="71435" tIns="71435" rIns="71435" bIns="71435" anchor="ctr"/>
          <a:lstStyle>
            <a:lvl1pPr marL="0" indent="0" defTabSz="584200">
              <a:lnSpc>
                <a:spcPct val="100000"/>
              </a:lnSpc>
              <a:spcBef>
                <a:spcPts val="0"/>
              </a:spcBef>
              <a:buSzTx/>
              <a:buFontTx/>
              <a:buNone/>
              <a:defRPr sz="5800" b="1" spc="-406">
                <a:solidFill>
                  <a:srgbClr val="333D47"/>
                </a:solidFill>
                <a:latin typeface="+mn-lt"/>
                <a:ea typeface="+mn-ea"/>
                <a:cs typeface="+mn-cs"/>
                <a:sym typeface="Helvetica"/>
              </a:defRPr>
            </a:lvl1pPr>
            <a:lvl2pPr marL="1037592" indent="-725064" defTabSz="584200">
              <a:lnSpc>
                <a:spcPct val="100000"/>
              </a:lnSpc>
              <a:spcBef>
                <a:spcPts val="0"/>
              </a:spcBef>
              <a:buSzPct val="75000"/>
              <a:buFontTx/>
              <a:defRPr sz="5800" b="1" spc="-406">
                <a:solidFill>
                  <a:srgbClr val="333D47"/>
                </a:solidFill>
                <a:latin typeface="+mn-lt"/>
                <a:ea typeface="+mn-ea"/>
                <a:cs typeface="+mn-cs"/>
                <a:sym typeface="Helvetica"/>
              </a:defRPr>
            </a:lvl2pPr>
            <a:lvl3pPr marL="1350120" indent="-725064" defTabSz="584200">
              <a:lnSpc>
                <a:spcPct val="100000"/>
              </a:lnSpc>
              <a:spcBef>
                <a:spcPts val="0"/>
              </a:spcBef>
              <a:buSzPct val="75000"/>
              <a:buFontTx/>
              <a:defRPr sz="5800" b="1" spc="-406">
                <a:solidFill>
                  <a:srgbClr val="333D47"/>
                </a:solidFill>
                <a:latin typeface="+mn-lt"/>
                <a:ea typeface="+mn-ea"/>
                <a:cs typeface="+mn-cs"/>
                <a:sym typeface="Helvetica"/>
              </a:defRPr>
            </a:lvl3pPr>
            <a:lvl4pPr marL="1662648" indent="-725064" defTabSz="584200">
              <a:lnSpc>
                <a:spcPct val="100000"/>
              </a:lnSpc>
              <a:spcBef>
                <a:spcPts val="0"/>
              </a:spcBef>
              <a:buSzPct val="75000"/>
              <a:buFontTx/>
              <a:defRPr sz="5800" b="1" spc="-406">
                <a:solidFill>
                  <a:srgbClr val="333D47"/>
                </a:solidFill>
                <a:latin typeface="+mn-lt"/>
                <a:ea typeface="+mn-ea"/>
                <a:cs typeface="+mn-cs"/>
                <a:sym typeface="Helvetica"/>
              </a:defRPr>
            </a:lvl4pPr>
            <a:lvl5pPr marL="1975176" indent="-725064" defTabSz="584200">
              <a:lnSpc>
                <a:spcPct val="100000"/>
              </a:lnSpc>
              <a:spcBef>
                <a:spcPts val="0"/>
              </a:spcBef>
              <a:buSzPct val="75000"/>
              <a:buFontTx/>
              <a:defRPr sz="5800" b="1" spc="-406">
                <a:solidFill>
                  <a:srgbClr val="333D47"/>
                </a:solidFill>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222" name="Rectangle"/>
          <p:cNvSpPr>
            <a:spLocks noGrp="1"/>
          </p:cNvSpPr>
          <p:nvPr>
            <p:ph type="body" sz="quarter" idx="13"/>
          </p:nvPr>
        </p:nvSpPr>
        <p:spPr>
          <a:xfrm>
            <a:off x="4470400" y="722312"/>
            <a:ext cx="8620877" cy="1031876"/>
          </a:xfrm>
          <a:prstGeom prst="rect">
            <a:avLst/>
          </a:prstGeom>
        </p:spPr>
        <p:txBody>
          <a:bodyPr lIns="71435" tIns="71435" rIns="71435" bIns="71435" anchor="ctr"/>
          <a:lstStyle/>
          <a:p>
            <a:pPr marL="0" indent="0" defTabSz="584200">
              <a:lnSpc>
                <a:spcPct val="100000"/>
              </a:lnSpc>
              <a:spcBef>
                <a:spcPts val="0"/>
              </a:spcBef>
              <a:buSzTx/>
              <a:buFontTx/>
              <a:buNone/>
              <a:defRPr sz="5800" spc="-500">
                <a:solidFill>
                  <a:srgbClr val="333D47"/>
                </a:solidFill>
                <a:latin typeface="+mn-lt"/>
                <a:ea typeface="+mn-ea"/>
                <a:cs typeface="+mn-cs"/>
                <a:sym typeface="Helvetica"/>
              </a:defRPr>
            </a:pPr>
            <a:endParaRPr/>
          </a:p>
        </p:txBody>
      </p:sp>
      <p:sp>
        <p:nvSpPr>
          <p:cNvPr id="223" name="Rectangle"/>
          <p:cNvSpPr>
            <a:spLocks noGrp="1"/>
          </p:cNvSpPr>
          <p:nvPr>
            <p:ph type="body" idx="14"/>
          </p:nvPr>
        </p:nvSpPr>
        <p:spPr>
          <a:xfrm>
            <a:off x="2528676" y="2132208"/>
            <a:ext cx="15386103" cy="8840396"/>
          </a:xfrm>
          <a:prstGeom prst="rect">
            <a:avLst/>
          </a:prstGeom>
        </p:spPr>
        <p:txBody>
          <a:bodyPr lIns="71435" tIns="71435" rIns="71435" bIns="71435" anchor="ctr"/>
          <a:lstStyle/>
          <a:p>
            <a:pPr marL="0" indent="889000" defTabSz="584200">
              <a:lnSpc>
                <a:spcPct val="100000"/>
              </a:lnSpc>
              <a:spcBef>
                <a:spcPts val="4200"/>
              </a:spcBef>
              <a:buSzTx/>
              <a:buFontTx/>
              <a:buNone/>
              <a:defRPr sz="4800" b="1" spc="-300">
                <a:solidFill>
                  <a:srgbClr val="333D47"/>
                </a:solidFill>
                <a:latin typeface="+mn-lt"/>
                <a:ea typeface="+mn-ea"/>
                <a:cs typeface="+mn-cs"/>
                <a:sym typeface="Helvetica"/>
              </a:defRPr>
            </a:pPr>
            <a:endParaRPr/>
          </a:p>
        </p:txBody>
      </p:sp>
      <p:sp>
        <p:nvSpPr>
          <p:cNvPr id="224" name="Slide Number"/>
          <p:cNvSpPr txBox="1">
            <a:spLocks noGrp="1"/>
          </p:cNvSpPr>
          <p:nvPr>
            <p:ph type="sldNum" sz="quarter" idx="2"/>
          </p:nvPr>
        </p:nvSpPr>
        <p:spPr>
          <a:xfrm>
            <a:off x="23037799" y="12578081"/>
            <a:ext cx="127001" cy="269239"/>
          </a:xfrm>
          <a:prstGeom prst="rect">
            <a:avLst/>
          </a:prstGeom>
        </p:spPr>
        <p:txBody>
          <a:bodyPr lIns="45718" tIns="45718" rIns="45718" bIns="45718"/>
          <a:lstStyle>
            <a:lvl1pPr defTabSz="584200">
              <a:lnSpc>
                <a:spcPct val="80000"/>
              </a:lnSpc>
              <a:defRPr sz="1200" b="1" spc="-947">
                <a:solidFill>
                  <a:srgbClr val="333D47"/>
                </a:solidFill>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2_Blank">
    <p:spTree>
      <p:nvGrpSpPr>
        <p:cNvPr id="1" name=""/>
        <p:cNvGrpSpPr/>
        <p:nvPr/>
      </p:nvGrpSpPr>
      <p:grpSpPr>
        <a:xfrm>
          <a:off x="0" y="0"/>
          <a:ext cx="0" cy="0"/>
          <a:chOff x="0" y="0"/>
          <a:chExt cx="0" cy="0"/>
        </a:xfrm>
      </p:grpSpPr>
      <p:pic>
        <p:nvPicPr>
          <p:cNvPr id="27" name="image3.jpeg" descr="image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3_Blank">
    <p:spTree>
      <p:nvGrpSpPr>
        <p:cNvPr id="1" name=""/>
        <p:cNvGrpSpPr/>
        <p:nvPr/>
      </p:nvGrpSpPr>
      <p:grpSpPr>
        <a:xfrm>
          <a:off x="0" y="0"/>
          <a:ext cx="0" cy="0"/>
          <a:chOff x="0" y="0"/>
          <a:chExt cx="0" cy="0"/>
        </a:xfrm>
      </p:grpSpPr>
      <p:pic>
        <p:nvPicPr>
          <p:cNvPr id="35" name="image4.jpeg" descr="image4.jpeg"/>
          <p:cNvPicPr>
            <a:picLocks noChangeAspect="1"/>
          </p:cNvPicPr>
          <p:nvPr/>
        </p:nvPicPr>
        <p:blipFill>
          <a:blip r:embed="rId2">
            <a:extLst/>
          </a:blip>
          <a:stretch>
            <a:fillRect/>
          </a:stretch>
        </p:blipFill>
        <p:spPr>
          <a:xfrm>
            <a:off x="-140676" y="-79130"/>
            <a:ext cx="24524677" cy="13795132"/>
          </a:xfrm>
          <a:prstGeom prst="rect">
            <a:avLst/>
          </a:prstGeom>
          <a:ln w="12700">
            <a:miter lim="400000"/>
          </a:ln>
        </p:spPr>
      </p:pic>
      <p:sp>
        <p:nvSpPr>
          <p:cNvPr id="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4_Blank">
    <p:spTree>
      <p:nvGrpSpPr>
        <p:cNvPr id="1" name=""/>
        <p:cNvGrpSpPr/>
        <p:nvPr/>
      </p:nvGrpSpPr>
      <p:grpSpPr>
        <a:xfrm>
          <a:off x="0" y="0"/>
          <a:ext cx="0" cy="0"/>
          <a:chOff x="0" y="0"/>
          <a:chExt cx="0" cy="0"/>
        </a:xfrm>
      </p:grpSpPr>
      <p:pic>
        <p:nvPicPr>
          <p:cNvPr id="43" name="image5.jpeg" descr="image5.jpeg"/>
          <p:cNvPicPr>
            <a:picLocks noChangeAspect="1"/>
          </p:cNvPicPr>
          <p:nvPr/>
        </p:nvPicPr>
        <p:blipFill>
          <a:blip r:embed="rId2">
            <a:extLst/>
          </a:blip>
          <a:stretch>
            <a:fillRect/>
          </a:stretch>
        </p:blipFill>
        <p:spPr>
          <a:xfrm>
            <a:off x="0" y="0"/>
            <a:ext cx="20116800" cy="11315700"/>
          </a:xfrm>
          <a:prstGeom prst="rect">
            <a:avLst/>
          </a:prstGeom>
          <a:ln w="12700">
            <a:miter lim="400000"/>
          </a:ln>
        </p:spPr>
      </p:pic>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51" name="Slide Number"/>
          <p:cNvSpPr txBox="1">
            <a:spLocks noGrp="1"/>
          </p:cNvSpPr>
          <p:nvPr>
            <p:ph type="sldNum" sz="quarter" idx="2"/>
          </p:nvPr>
        </p:nvSpPr>
        <p:spPr>
          <a:xfrm>
            <a:off x="20294603" y="11138535"/>
            <a:ext cx="127001" cy="220981"/>
          </a:xfrm>
          <a:prstGeom prst="rect">
            <a:avLst/>
          </a:prstGeom>
        </p:spPr>
        <p:txBody>
          <a:bodyPr lIns="34290" tIns="34290" rIns="34290" bIns="34290"/>
          <a:lstStyle>
            <a:lvl1pPr defTabSz="821529">
              <a:lnSpc>
                <a:spcPct val="80000"/>
              </a:lnSpc>
              <a:defRPr sz="1000" b="1" spc="-789">
                <a:solidFill>
                  <a:srgbClr val="333D47"/>
                </a:solidFill>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58" name="Body Level One…"/>
          <p:cNvSpPr txBox="1">
            <a:spLocks noGrp="1"/>
          </p:cNvSpPr>
          <p:nvPr>
            <p:ph type="body" sz="quarter" idx="1"/>
          </p:nvPr>
        </p:nvSpPr>
        <p:spPr>
          <a:xfrm>
            <a:off x="3978623" y="2164158"/>
            <a:ext cx="5505520" cy="958059"/>
          </a:xfrm>
          <a:prstGeom prst="rect">
            <a:avLst/>
          </a:prstGeom>
        </p:spPr>
        <p:txBody>
          <a:bodyPr lIns="53575" tIns="53575" rIns="53575" bIns="53575" anchor="ctr"/>
          <a:lstStyle>
            <a:lvl1pPr marL="0" indent="0" defTabSz="821529">
              <a:lnSpc>
                <a:spcPct val="100000"/>
              </a:lnSpc>
              <a:spcBef>
                <a:spcPts val="0"/>
              </a:spcBef>
              <a:buSzTx/>
              <a:buFontTx/>
              <a:buNone/>
              <a:defRPr b="1" spc="-392">
                <a:solidFill>
                  <a:srgbClr val="333D47"/>
                </a:solidFill>
                <a:latin typeface="+mn-lt"/>
                <a:ea typeface="+mn-ea"/>
                <a:cs typeface="+mn-cs"/>
                <a:sym typeface="Helvetica"/>
              </a:defRPr>
            </a:lvl1pPr>
            <a:lvl2pPr defTabSz="821529">
              <a:lnSpc>
                <a:spcPct val="100000"/>
              </a:lnSpc>
              <a:spcBef>
                <a:spcPts val="0"/>
              </a:spcBef>
              <a:buFontTx/>
              <a:defRPr b="1" spc="-392">
                <a:solidFill>
                  <a:srgbClr val="333D47"/>
                </a:solidFill>
                <a:latin typeface="+mn-lt"/>
                <a:ea typeface="+mn-ea"/>
                <a:cs typeface="+mn-cs"/>
                <a:sym typeface="Helvetica"/>
              </a:defRPr>
            </a:lvl2pPr>
            <a:lvl3pPr defTabSz="821529">
              <a:lnSpc>
                <a:spcPct val="100000"/>
              </a:lnSpc>
              <a:spcBef>
                <a:spcPts val="0"/>
              </a:spcBef>
              <a:buFontTx/>
              <a:defRPr b="1" spc="-392">
                <a:solidFill>
                  <a:srgbClr val="333D47"/>
                </a:solidFill>
                <a:latin typeface="+mn-lt"/>
                <a:ea typeface="+mn-ea"/>
                <a:cs typeface="+mn-cs"/>
                <a:sym typeface="Helvetica"/>
              </a:defRPr>
            </a:lvl3pPr>
            <a:lvl4pPr defTabSz="821529">
              <a:lnSpc>
                <a:spcPct val="100000"/>
              </a:lnSpc>
              <a:spcBef>
                <a:spcPts val="0"/>
              </a:spcBef>
              <a:buFontTx/>
              <a:defRPr b="1" spc="-392">
                <a:solidFill>
                  <a:srgbClr val="333D47"/>
                </a:solidFill>
                <a:latin typeface="+mn-lt"/>
                <a:ea typeface="+mn-ea"/>
                <a:cs typeface="+mn-cs"/>
                <a:sym typeface="Helvetica"/>
              </a:defRPr>
            </a:lvl4pPr>
            <a:lvl5pPr defTabSz="821529">
              <a:lnSpc>
                <a:spcPct val="100000"/>
              </a:lnSpc>
              <a:spcBef>
                <a:spcPts val="0"/>
              </a:spcBef>
              <a:buFontTx/>
              <a:defRPr b="1" spc="-392">
                <a:solidFill>
                  <a:srgbClr val="333D47"/>
                </a:solidFill>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59" name="subtitle"/>
          <p:cNvSpPr txBox="1">
            <a:spLocks noGrp="1"/>
          </p:cNvSpPr>
          <p:nvPr>
            <p:ph type="body" sz="quarter" idx="13"/>
          </p:nvPr>
        </p:nvSpPr>
        <p:spPr>
          <a:xfrm>
            <a:off x="6402940" y="2164158"/>
            <a:ext cx="6465661" cy="958059"/>
          </a:xfrm>
          <a:prstGeom prst="rect">
            <a:avLst/>
          </a:prstGeom>
        </p:spPr>
        <p:txBody>
          <a:bodyPr lIns="53575" tIns="53575" rIns="53575" bIns="53575" anchor="ctr"/>
          <a:lstStyle/>
          <a:p>
            <a:endParaRPr/>
          </a:p>
        </p:txBody>
      </p:sp>
      <p:sp>
        <p:nvSpPr>
          <p:cNvPr id="60" name="Slide Number"/>
          <p:cNvSpPr txBox="1">
            <a:spLocks noGrp="1"/>
          </p:cNvSpPr>
          <p:nvPr>
            <p:ph type="sldNum" sz="quarter" idx="2"/>
          </p:nvPr>
        </p:nvSpPr>
        <p:spPr>
          <a:xfrm>
            <a:off x="20294603" y="11138535"/>
            <a:ext cx="127001" cy="220981"/>
          </a:xfrm>
          <a:prstGeom prst="rect">
            <a:avLst/>
          </a:prstGeom>
        </p:spPr>
        <p:txBody>
          <a:bodyPr lIns="34290" tIns="34290" rIns="34290" bIns="34290"/>
          <a:lstStyle>
            <a:lvl1pPr defTabSz="821529">
              <a:lnSpc>
                <a:spcPct val="80000"/>
              </a:lnSpc>
              <a:defRPr sz="1000" b="1" spc="-789">
                <a:solidFill>
                  <a:srgbClr val="333D47"/>
                </a:solidFill>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67" name="Body Level One…"/>
          <p:cNvSpPr txBox="1">
            <a:spLocks noGrp="1"/>
          </p:cNvSpPr>
          <p:nvPr>
            <p:ph type="body" sz="quarter" idx="1"/>
          </p:nvPr>
        </p:nvSpPr>
        <p:spPr>
          <a:xfrm>
            <a:off x="6031967" y="3263005"/>
            <a:ext cx="4512246" cy="867770"/>
          </a:xfrm>
          <a:prstGeom prst="rect">
            <a:avLst/>
          </a:prstGeom>
        </p:spPr>
        <p:txBody>
          <a:bodyPr lIns="40183" tIns="40183" rIns="40183" bIns="40183" anchor="ctr"/>
          <a:lstStyle>
            <a:lvl1pPr marL="0" indent="0" defTabSz="821529">
              <a:lnSpc>
                <a:spcPct val="100000"/>
              </a:lnSpc>
              <a:spcBef>
                <a:spcPts val="0"/>
              </a:spcBef>
              <a:buSzTx/>
              <a:buFontTx/>
              <a:buNone/>
              <a:defRPr sz="5200" b="1" spc="-364">
                <a:solidFill>
                  <a:srgbClr val="333D47"/>
                </a:solidFill>
                <a:latin typeface="+mn-lt"/>
                <a:ea typeface="+mn-ea"/>
                <a:cs typeface="+mn-cs"/>
                <a:sym typeface="Helvetica"/>
              </a:defRPr>
            </a:lvl1pPr>
            <a:lvl2pPr marL="952500" indent="-495300" defTabSz="821529">
              <a:lnSpc>
                <a:spcPct val="100000"/>
              </a:lnSpc>
              <a:spcBef>
                <a:spcPts val="0"/>
              </a:spcBef>
              <a:buFontTx/>
              <a:defRPr sz="5200" b="1" spc="-364">
                <a:solidFill>
                  <a:srgbClr val="333D47"/>
                </a:solidFill>
                <a:latin typeface="+mn-lt"/>
                <a:ea typeface="+mn-ea"/>
                <a:cs typeface="+mn-cs"/>
                <a:sym typeface="Helvetica"/>
              </a:defRPr>
            </a:lvl2pPr>
            <a:lvl3pPr marL="1508758" indent="-594358" defTabSz="821529">
              <a:lnSpc>
                <a:spcPct val="100000"/>
              </a:lnSpc>
              <a:spcBef>
                <a:spcPts val="0"/>
              </a:spcBef>
              <a:buFontTx/>
              <a:defRPr sz="5200" b="1" spc="-364">
                <a:solidFill>
                  <a:srgbClr val="333D47"/>
                </a:solidFill>
                <a:latin typeface="+mn-lt"/>
                <a:ea typeface="+mn-ea"/>
                <a:cs typeface="+mn-cs"/>
                <a:sym typeface="Helvetica"/>
              </a:defRPr>
            </a:lvl3pPr>
            <a:lvl4pPr marL="2032000" indent="-660400" defTabSz="821529">
              <a:lnSpc>
                <a:spcPct val="100000"/>
              </a:lnSpc>
              <a:spcBef>
                <a:spcPts val="0"/>
              </a:spcBef>
              <a:buFontTx/>
              <a:defRPr sz="5200" b="1" spc="-364">
                <a:solidFill>
                  <a:srgbClr val="333D47"/>
                </a:solidFill>
                <a:latin typeface="+mn-lt"/>
                <a:ea typeface="+mn-ea"/>
                <a:cs typeface="+mn-cs"/>
                <a:sym typeface="Helvetica"/>
              </a:defRPr>
            </a:lvl4pPr>
            <a:lvl5pPr marL="2489200" indent="-660400" defTabSz="821529">
              <a:lnSpc>
                <a:spcPct val="100000"/>
              </a:lnSpc>
              <a:spcBef>
                <a:spcPts val="0"/>
              </a:spcBef>
              <a:buFontTx/>
              <a:defRPr sz="5200" b="1" spc="-364">
                <a:solidFill>
                  <a:srgbClr val="333D47"/>
                </a:solidFill>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68" name="subtitle"/>
          <p:cNvSpPr txBox="1">
            <a:spLocks noGrp="1"/>
          </p:cNvSpPr>
          <p:nvPr>
            <p:ph type="body" sz="quarter" idx="13"/>
          </p:nvPr>
        </p:nvSpPr>
        <p:spPr>
          <a:xfrm>
            <a:off x="7848599" y="3263005"/>
            <a:ext cx="4849246" cy="867768"/>
          </a:xfrm>
          <a:prstGeom prst="rect">
            <a:avLst/>
          </a:prstGeom>
        </p:spPr>
        <p:txBody>
          <a:bodyPr lIns="40183" tIns="40183" rIns="40183" bIns="40183" anchor="ctr"/>
          <a:lstStyle/>
          <a:p>
            <a:pPr marL="443484" indent="-443484" defTabSz="1773936">
              <a:spcBef>
                <a:spcPts val="1900"/>
              </a:spcBef>
              <a:defRPr sz="5432"/>
            </a:pPr>
            <a:endParaRPr/>
          </a:p>
        </p:txBody>
      </p:sp>
      <p:sp>
        <p:nvSpPr>
          <p:cNvPr id="69" name="Body Level One…"/>
          <p:cNvSpPr txBox="1">
            <a:spLocks noGrp="1"/>
          </p:cNvSpPr>
          <p:nvPr>
            <p:ph type="body" sz="quarter" idx="14"/>
          </p:nvPr>
        </p:nvSpPr>
        <p:spPr>
          <a:xfrm>
            <a:off x="6756379" y="4199742"/>
            <a:ext cx="8654685" cy="4972723"/>
          </a:xfrm>
          <a:prstGeom prst="rect">
            <a:avLst/>
          </a:prstGeom>
        </p:spPr>
        <p:txBody>
          <a:bodyPr lIns="40183" tIns="40183" rIns="40183" bIns="40183" anchor="ctr"/>
          <a:lstStyle/>
          <a:p>
            <a:endParaRPr/>
          </a:p>
        </p:txBody>
      </p:sp>
      <p:sp>
        <p:nvSpPr>
          <p:cNvPr id="70" name="Slide Number"/>
          <p:cNvSpPr txBox="1">
            <a:spLocks noGrp="1"/>
          </p:cNvSpPr>
          <p:nvPr>
            <p:ph type="sldNum" sz="quarter" idx="2"/>
          </p:nvPr>
        </p:nvSpPr>
        <p:spPr>
          <a:xfrm>
            <a:off x="18237203" y="10062053"/>
            <a:ext cx="127001" cy="178433"/>
          </a:xfrm>
          <a:prstGeom prst="rect">
            <a:avLst/>
          </a:prstGeom>
        </p:spPr>
        <p:txBody>
          <a:bodyPr lIns="25715" tIns="25715" rIns="25715" bIns="25715"/>
          <a:lstStyle>
            <a:lvl1pPr defTabSz="821529">
              <a:lnSpc>
                <a:spcPct val="80000"/>
              </a:lnSpc>
              <a:defRPr sz="800" b="1" spc="-631">
                <a:solidFill>
                  <a:srgbClr val="333D47"/>
                </a:solidFill>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382384"/>
        </a:solidFill>
        <a:effectLst/>
      </p:bgPr>
    </p:bg>
    <p:spTree>
      <p:nvGrpSpPr>
        <p:cNvPr id="1" name=""/>
        <p:cNvGrpSpPr/>
        <p:nvPr/>
      </p:nvGrpSpPr>
      <p:grpSpPr>
        <a:xfrm>
          <a:off x="0" y="0"/>
          <a:ext cx="0" cy="0"/>
          <a:chOff x="0" y="0"/>
          <a:chExt cx="0" cy="0"/>
        </a:xfrm>
      </p:grpSpPr>
      <p:grpSp>
        <p:nvGrpSpPr>
          <p:cNvPr id="79" name="Rectangle"/>
          <p:cNvGrpSpPr/>
          <p:nvPr/>
        </p:nvGrpSpPr>
        <p:grpSpPr>
          <a:xfrm>
            <a:off x="689938" y="-45169"/>
            <a:ext cx="20912741" cy="13806340"/>
            <a:chOff x="0" y="0"/>
            <a:chExt cx="20912740" cy="13806338"/>
          </a:xfrm>
        </p:grpSpPr>
        <p:sp>
          <p:nvSpPr>
            <p:cNvPr id="77" name="Rectangle"/>
            <p:cNvSpPr/>
            <p:nvPr/>
          </p:nvSpPr>
          <p:spPr>
            <a:xfrm>
              <a:off x="-1" y="0"/>
              <a:ext cx="20912741" cy="13806340"/>
            </a:xfrm>
            <a:prstGeom prst="rect">
              <a:avLst/>
            </a:prstGeom>
            <a:solidFill>
              <a:srgbClr val="453796"/>
            </a:solidFill>
            <a:ln w="12700" cap="flat">
              <a:noFill/>
              <a:miter lim="400000"/>
            </a:ln>
            <a:effectLst>
              <a:outerShdw blurRad="25400" dir="5400000" rotWithShape="0">
                <a:srgbClr val="000000">
                  <a:alpha val="50000"/>
                </a:srgbClr>
              </a:outerShdw>
            </a:effectLst>
          </p:spPr>
          <p:txBody>
            <a:bodyPr wrap="square" lIns="91437" tIns="91437" rIns="91437" bIns="91437" numCol="1" anchor="ctr">
              <a:noAutofit/>
            </a:bodyPr>
            <a:lstStyle/>
            <a:p>
              <a:pPr algn="ctr" defTabSz="821529">
                <a:defRPr sz="2800" b="1">
                  <a:solidFill>
                    <a:srgbClr val="333447"/>
                  </a:solidFill>
                </a:defRPr>
              </a:pPr>
              <a:endParaRPr/>
            </a:p>
          </p:txBody>
        </p:sp>
        <p:sp>
          <p:nvSpPr>
            <p:cNvPr id="78" name="Text"/>
            <p:cNvSpPr txBox="1"/>
            <p:nvPr/>
          </p:nvSpPr>
          <p:spPr>
            <a:xfrm>
              <a:off x="-1" y="6633692"/>
              <a:ext cx="20912741" cy="5389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3575" tIns="53575" rIns="53575" bIns="53575" numCol="1" anchor="ctr">
              <a:spAutoFit/>
            </a:bodyPr>
            <a:lstStyle>
              <a:lvl1pPr algn="ctr" defTabSz="821529">
                <a:defRPr sz="2800" b="1">
                  <a:solidFill>
                    <a:srgbClr val="333447"/>
                  </a:solidFill>
                </a:defRPr>
              </a:lvl1pPr>
            </a:lstStyle>
            <a:p>
              <a:r>
                <a:t>     </a:t>
              </a:r>
            </a:p>
          </p:txBody>
        </p:sp>
      </p:grpSp>
      <p:sp>
        <p:nvSpPr>
          <p:cNvPr id="80" name="Rectangle"/>
          <p:cNvSpPr/>
          <p:nvPr/>
        </p:nvSpPr>
        <p:spPr>
          <a:xfrm>
            <a:off x="4150269" y="8988628"/>
            <a:ext cx="16083462" cy="331189"/>
          </a:xfrm>
          <a:prstGeom prst="rect">
            <a:avLst/>
          </a:prstGeom>
          <a:solidFill>
            <a:srgbClr val="FF00BF"/>
          </a:solidFill>
          <a:ln w="12700">
            <a:miter lim="400000"/>
          </a:ln>
        </p:spPr>
        <p:txBody>
          <a:bodyPr lIns="91437" tIns="91437" rIns="91437" bIns="91437" anchor="ctr"/>
          <a:lstStyle/>
          <a:p>
            <a:pPr algn="ctr" defTabSz="821529">
              <a:defRPr sz="2800" b="1">
                <a:solidFill>
                  <a:srgbClr val="FFFFFF"/>
                </a:solidFill>
              </a:defRPr>
            </a:pPr>
            <a:endParaRPr/>
          </a:p>
        </p:txBody>
      </p:sp>
      <p:sp>
        <p:nvSpPr>
          <p:cNvPr id="81" name="Title Text"/>
          <p:cNvSpPr txBox="1">
            <a:spLocks noGrp="1"/>
          </p:cNvSpPr>
          <p:nvPr>
            <p:ph type="title"/>
          </p:nvPr>
        </p:nvSpPr>
        <p:spPr>
          <a:xfrm>
            <a:off x="3364017" y="5805899"/>
            <a:ext cx="10856259" cy="3852533"/>
          </a:xfrm>
          <a:prstGeom prst="rect">
            <a:avLst/>
          </a:prstGeom>
        </p:spPr>
        <p:txBody>
          <a:bodyPr lIns="0" tIns="0" rIns="0" bIns="0" anchor="b"/>
          <a:lstStyle>
            <a:lvl1pPr defTabSz="821529">
              <a:lnSpc>
                <a:spcPct val="80000"/>
              </a:lnSpc>
              <a:defRPr sz="19600" b="1" spc="-1176">
                <a:solidFill>
                  <a:srgbClr val="F3F3F5"/>
                </a:solidFill>
                <a:latin typeface="+mn-lt"/>
                <a:ea typeface="+mn-ea"/>
                <a:cs typeface="+mn-cs"/>
                <a:sym typeface="Helvetica"/>
              </a:defRPr>
            </a:lvl1pPr>
          </a:lstStyle>
          <a:p>
            <a:r>
              <a:t>Title Text</a:t>
            </a:r>
          </a:p>
        </p:txBody>
      </p:sp>
      <p:sp>
        <p:nvSpPr>
          <p:cNvPr id="82" name="Slide Number"/>
          <p:cNvSpPr txBox="1">
            <a:spLocks noGrp="1"/>
          </p:cNvSpPr>
          <p:nvPr>
            <p:ph type="sldNum" sz="quarter" idx="2"/>
          </p:nvPr>
        </p:nvSpPr>
        <p:spPr>
          <a:xfrm>
            <a:off x="20294603" y="11138535"/>
            <a:ext cx="127001" cy="220981"/>
          </a:xfrm>
          <a:prstGeom prst="rect">
            <a:avLst/>
          </a:prstGeom>
        </p:spPr>
        <p:txBody>
          <a:bodyPr lIns="34290" tIns="34290" rIns="34290" bIns="34290"/>
          <a:lstStyle>
            <a:lvl1pPr defTabSz="821529">
              <a:lnSpc>
                <a:spcPct val="80000"/>
              </a:lnSpc>
              <a:defRPr sz="1000" b="1" spc="-789">
                <a:solidFill>
                  <a:srgbClr val="333D47"/>
                </a:solidFill>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1.jpeg" descr="image1.jpeg"/>
          <p:cNvPicPr>
            <a:picLocks noChangeAspect="1"/>
          </p:cNvPicPr>
          <p:nvPr/>
        </p:nvPicPr>
        <p:blipFill>
          <a:blip r:embed="rId25">
            <a:extLst/>
          </a:blip>
          <a:stretch>
            <a:fillRect/>
          </a:stretch>
        </p:blipFill>
        <p:spPr>
          <a:xfrm>
            <a:off x="-17584" y="0"/>
            <a:ext cx="24914461" cy="14014384"/>
          </a:xfrm>
          <a:prstGeom prst="rect">
            <a:avLst/>
          </a:prstGeom>
          <a:ln w="12700">
            <a:miter lim="400000"/>
          </a:ln>
        </p:spPr>
      </p:pic>
      <p:sp>
        <p:nvSpPr>
          <p:cNvPr id="3" name="Title Text"/>
          <p:cNvSpPr txBox="1">
            <a:spLocks noGrp="1"/>
          </p:cNvSpPr>
          <p:nvPr>
            <p:ph type="title"/>
          </p:nvPr>
        </p:nvSpPr>
        <p:spPr>
          <a:xfrm>
            <a:off x="3653366" y="1539875"/>
            <a:ext cx="19507201" cy="3336925"/>
          </a:xfrm>
          <a:prstGeom prst="rect">
            <a:avLst/>
          </a:prstGeom>
          <a:ln w="12700">
            <a:miter lim="400000"/>
          </a:ln>
          <a:extLst>
            <a:ext uri="{C572A759-6A51-4108-AA02-DFA0A04FC94B}">
              <ma14:wrappingTextBoxFlag xmlns:ma14="http://schemas.microsoft.com/office/mac/drawingml/2011/main" xmlns="" val="1"/>
            </a:ext>
          </a:extLst>
        </p:spPr>
        <p:txBody>
          <a:bodyPr lIns="91437" tIns="91437" rIns="91437" bIns="91437" anchor="ctr">
            <a:normAutofit/>
          </a:bodyPr>
          <a:lstStyle/>
          <a:p>
            <a:r>
              <a:t>Title Text</a:t>
            </a:r>
          </a:p>
        </p:txBody>
      </p:sp>
      <p:sp>
        <p:nvSpPr>
          <p:cNvPr id="4" name="Body Level One…"/>
          <p:cNvSpPr txBox="1">
            <a:spLocks noGrp="1"/>
          </p:cNvSpPr>
          <p:nvPr>
            <p:ph type="body" idx="1"/>
          </p:nvPr>
        </p:nvSpPr>
        <p:spPr>
          <a:xfrm>
            <a:off x="13610166" y="4876800"/>
            <a:ext cx="9550401" cy="8839200"/>
          </a:xfrm>
          <a:prstGeom prst="rect">
            <a:avLst/>
          </a:prstGeom>
          <a:ln w="12700">
            <a:miter lim="400000"/>
          </a:ln>
          <a:extLst>
            <a:ext uri="{C572A759-6A51-4108-AA02-DFA0A04FC94B}">
              <ma14:wrappingTextBoxFlag xmlns:ma14="http://schemas.microsoft.com/office/mac/drawingml/2011/main" xmlns="" val="1"/>
            </a:ext>
          </a:extLst>
        </p:spPr>
        <p:txBody>
          <a:bodyPr lIns="91437" tIns="91437" rIns="91437" bIns="91437">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6940593" y="12448448"/>
            <a:ext cx="534608" cy="528506"/>
          </a:xfrm>
          <a:prstGeom prst="rect">
            <a:avLst/>
          </a:prstGeom>
          <a:ln w="12700">
            <a:miter lim="400000"/>
          </a:ln>
        </p:spPr>
        <p:txBody>
          <a:bodyPr wrap="none" lIns="91437" tIns="91437" rIns="91437" bIns="91437" anchor="ctr">
            <a:spAutoFit/>
          </a:bodyPr>
          <a:lstStyle>
            <a:lvl1pPr algn="r">
              <a:defRPr sz="2400">
                <a:solidFill>
                  <a:srgbClr val="888888"/>
                </a:solidFill>
                <a:latin typeface="+mj-lt"/>
                <a:ea typeface="+mj-ea"/>
                <a:cs typeface="+mj-cs"/>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transition spd="med"/>
  <p:txStyles>
    <p:titleStyle>
      <a:lvl1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mj-lt"/>
          <a:ea typeface="+mj-ea"/>
          <a:cs typeface="+mj-cs"/>
          <a:sym typeface="Arial"/>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mj-lt"/>
          <a:ea typeface="+mj-ea"/>
          <a:cs typeface="+mj-cs"/>
          <a:sym typeface="Arial"/>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mj-lt"/>
          <a:ea typeface="+mj-ea"/>
          <a:cs typeface="+mj-cs"/>
          <a:sym typeface="Arial"/>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mj-lt"/>
          <a:ea typeface="+mj-ea"/>
          <a:cs typeface="+mj-cs"/>
          <a:sym typeface="Arial"/>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mj-lt"/>
          <a:ea typeface="+mj-ea"/>
          <a:cs typeface="+mj-cs"/>
          <a:sym typeface="Arial"/>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mj-lt"/>
          <a:ea typeface="+mj-ea"/>
          <a:cs typeface="+mj-cs"/>
          <a:sym typeface="Arial"/>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mj-lt"/>
          <a:ea typeface="+mj-ea"/>
          <a:cs typeface="+mj-cs"/>
          <a:sym typeface="Arial"/>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mj-lt"/>
          <a:ea typeface="+mj-ea"/>
          <a:cs typeface="+mj-cs"/>
          <a:sym typeface="Arial"/>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mj-lt"/>
          <a:ea typeface="+mj-ea"/>
          <a:cs typeface="+mj-cs"/>
          <a:sym typeface="Arial"/>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j-lt"/>
          <a:ea typeface="+mj-ea"/>
          <a:cs typeface="+mj-cs"/>
          <a:sym typeface="Arial"/>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j-lt"/>
          <a:ea typeface="+mj-ea"/>
          <a:cs typeface="+mj-cs"/>
          <a:sym typeface="Arial"/>
        </a:defRPr>
      </a:lvl2pPr>
      <a:lvl3pPr marL="1554477" marR="0" indent="-640077"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j-lt"/>
          <a:ea typeface="+mj-ea"/>
          <a:cs typeface="+mj-cs"/>
          <a:sym typeface="Arial"/>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j-lt"/>
          <a:ea typeface="+mj-ea"/>
          <a:cs typeface="+mj-cs"/>
          <a:sym typeface="Arial"/>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j-lt"/>
          <a:ea typeface="+mj-ea"/>
          <a:cs typeface="+mj-cs"/>
          <a:sym typeface="Arial"/>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j-lt"/>
          <a:ea typeface="+mj-ea"/>
          <a:cs typeface="+mj-cs"/>
          <a:sym typeface="Arial"/>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j-lt"/>
          <a:ea typeface="+mj-ea"/>
          <a:cs typeface="+mj-cs"/>
          <a:sym typeface="Arial"/>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j-lt"/>
          <a:ea typeface="+mj-ea"/>
          <a:cs typeface="+mj-cs"/>
          <a:sym typeface="Arial"/>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j-lt"/>
          <a:ea typeface="+mj-ea"/>
          <a:cs typeface="+mj-cs"/>
          <a:sym typeface="Arial"/>
        </a:defRPr>
      </a:lvl9pPr>
    </p:bodyStyle>
    <p:otherStyle>
      <a:lvl1pPr marL="0" marR="0" indent="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rial"/>
        </a:defRPr>
      </a:lvl1pPr>
      <a:lvl2pPr marL="0" marR="0" indent="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rial"/>
        </a:defRPr>
      </a:lvl2pPr>
      <a:lvl3pPr marL="0" marR="0" indent="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rial"/>
        </a:defRPr>
      </a:lvl3pPr>
      <a:lvl4pPr marL="0" marR="0" indent="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rial"/>
        </a:defRPr>
      </a:lvl4pPr>
      <a:lvl5pPr marL="0" marR="0" indent="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rial"/>
        </a:defRPr>
      </a:lvl5pPr>
      <a:lvl6pPr marL="0" marR="0" indent="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rial"/>
        </a:defRPr>
      </a:lvl6pPr>
      <a:lvl7pPr marL="0" marR="0" indent="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rial"/>
        </a:defRPr>
      </a:lvl7pPr>
      <a:lvl8pPr marL="0" marR="0" indent="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rial"/>
        </a:defRPr>
      </a:lvl8pPr>
      <a:lvl9pPr marL="0" marR="0" indent="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chart" Target="../charts/char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71C5E"/>
            </a:gs>
            <a:gs pos="100000">
              <a:srgbClr val="2B0C58"/>
            </a:gs>
          </a:gsLst>
          <a:lin ang="5400000" scaled="0"/>
        </a:gradFill>
        <a:effectLst/>
      </p:bgPr>
    </p:bg>
    <p:spTree>
      <p:nvGrpSpPr>
        <p:cNvPr id="1" name=""/>
        <p:cNvGrpSpPr/>
        <p:nvPr/>
      </p:nvGrpSpPr>
      <p:grpSpPr>
        <a:xfrm>
          <a:off x="0" y="0"/>
          <a:ext cx="0" cy="0"/>
          <a:chOff x="0" y="0"/>
          <a:chExt cx="0" cy="0"/>
        </a:xfrm>
      </p:grpSpPr>
      <p:pic>
        <p:nvPicPr>
          <p:cNvPr id="233" name="glow.png" descr="glow.png"/>
          <p:cNvPicPr>
            <a:picLocks noChangeAspect="1"/>
          </p:cNvPicPr>
          <p:nvPr/>
        </p:nvPicPr>
        <p:blipFill>
          <a:blip r:embed="rId3">
            <a:extLst/>
          </a:blip>
          <a:stretch>
            <a:fillRect/>
          </a:stretch>
        </p:blipFill>
        <p:spPr>
          <a:xfrm>
            <a:off x="-1326253" y="-6660254"/>
            <a:ext cx="27036505" cy="27036505"/>
          </a:xfrm>
          <a:prstGeom prst="rect">
            <a:avLst/>
          </a:prstGeom>
          <a:ln w="12700">
            <a:miter lim="400000"/>
          </a:ln>
        </p:spPr>
      </p:pic>
      <p:pic>
        <p:nvPicPr>
          <p:cNvPr id="234" name="Image" descr="Image"/>
          <p:cNvPicPr>
            <a:picLocks noChangeAspect="1"/>
          </p:cNvPicPr>
          <p:nvPr/>
        </p:nvPicPr>
        <p:blipFill>
          <a:blip r:embed="rId4">
            <a:extLst/>
          </a:blip>
          <a:stretch>
            <a:fillRect/>
          </a:stretch>
        </p:blipFill>
        <p:spPr>
          <a:xfrm>
            <a:off x="21525965" y="11639439"/>
            <a:ext cx="2492236" cy="1959805"/>
          </a:xfrm>
          <a:prstGeom prst="rect">
            <a:avLst/>
          </a:prstGeom>
          <a:ln w="12700">
            <a:miter lim="400000"/>
          </a:ln>
        </p:spPr>
      </p:pic>
      <p:sp>
        <p:nvSpPr>
          <p:cNvPr id="235" name="Corey Ershow | Transportation Policy Manager"/>
          <p:cNvSpPr txBox="1"/>
          <p:nvPr/>
        </p:nvSpPr>
        <p:spPr>
          <a:xfrm>
            <a:off x="-1551612" y="12286346"/>
            <a:ext cx="15104810" cy="665953"/>
          </a:xfrm>
          <a:prstGeom prst="rect">
            <a:avLst/>
          </a:prstGeom>
          <a:ln w="12700">
            <a:miter lim="400000"/>
          </a:ln>
          <a:extLst>
            <a:ext uri="{C572A759-6A51-4108-AA02-DFA0A04FC94B}">
              <ma14:wrappingTextBoxFlag xmlns:ma14="http://schemas.microsoft.com/office/mac/drawingml/2011/main" xmlns="" val="1"/>
            </a:ext>
          </a:extLst>
        </p:spPr>
        <p:txBody>
          <a:bodyPr lIns="53575" tIns="53575" rIns="53575" bIns="53575" anchor="ctr">
            <a:spAutoFit/>
          </a:bodyPr>
          <a:lstStyle>
            <a:lvl1pPr algn="ctr" defTabSz="821529">
              <a:lnSpc>
                <a:spcPct val="80000"/>
              </a:lnSpc>
              <a:defRPr sz="3700" spc="-221">
                <a:solidFill>
                  <a:srgbClr val="F3F3F5"/>
                </a:solidFill>
              </a:defRPr>
            </a:lvl1pPr>
          </a:lstStyle>
          <a:p>
            <a:r>
              <a:t>Corey Ershow | Transportation Policy Manager</a:t>
            </a:r>
          </a:p>
        </p:txBody>
      </p:sp>
      <p:sp>
        <p:nvSpPr>
          <p:cNvPr id="236" name="The End of Car Ownership…"/>
          <p:cNvSpPr txBox="1"/>
          <p:nvPr/>
        </p:nvSpPr>
        <p:spPr>
          <a:xfrm>
            <a:off x="2535984" y="4945143"/>
            <a:ext cx="19312032" cy="3825713"/>
          </a:xfrm>
          <a:prstGeom prst="rect">
            <a:avLst/>
          </a:prstGeom>
          <a:ln w="12700">
            <a:miter lim="400000"/>
          </a:ln>
          <a:extLst>
            <a:ext uri="{C572A759-6A51-4108-AA02-DFA0A04FC94B}">
              <ma14:wrappingTextBoxFlag xmlns:ma14="http://schemas.microsoft.com/office/mac/drawingml/2011/main" xmlns="" val="1"/>
            </a:ext>
          </a:extLst>
        </p:spPr>
        <p:txBody>
          <a:bodyPr lIns="53575" tIns="53575" rIns="53575" bIns="53575" anchor="ctr">
            <a:spAutoFit/>
          </a:bodyPr>
          <a:lstStyle/>
          <a:p>
            <a:pPr algn="ctr" defTabSz="821529">
              <a:lnSpc>
                <a:spcPct val="80000"/>
              </a:lnSpc>
              <a:defRPr sz="12000" b="1" spc="-719">
                <a:solidFill>
                  <a:srgbClr val="F3F3F5"/>
                </a:solidFill>
              </a:defRPr>
            </a:pPr>
            <a:r>
              <a:t>The End of Car Ownership </a:t>
            </a:r>
          </a:p>
          <a:p>
            <a:pPr algn="ctr" defTabSz="821529">
              <a:lnSpc>
                <a:spcPct val="80000"/>
              </a:lnSpc>
              <a:defRPr sz="2000" spc="-119">
                <a:solidFill>
                  <a:srgbClr val="F3F3F5"/>
                </a:solidFill>
              </a:defRPr>
            </a:pPr>
            <a:r>
              <a:t> </a:t>
            </a:r>
          </a:p>
          <a:p>
            <a:pPr algn="ctr" defTabSz="821529">
              <a:lnSpc>
                <a:spcPct val="80000"/>
              </a:lnSpc>
              <a:defRPr sz="3000" spc="-179">
                <a:solidFill>
                  <a:srgbClr val="F3F3F5"/>
                </a:solidFill>
              </a:defRPr>
            </a:pPr>
            <a:r>
              <a:t> </a:t>
            </a:r>
          </a:p>
          <a:p>
            <a:pPr algn="ctr" defTabSz="821529">
              <a:lnSpc>
                <a:spcPct val="80000"/>
              </a:lnSpc>
              <a:defRPr sz="6000" spc="-359">
                <a:solidFill>
                  <a:srgbClr val="F3F3F5"/>
                </a:solidFill>
              </a:defRPr>
            </a:pPr>
            <a:r>
              <a:t>Sustainable Transportation Through Shared, Electric, Autonomous Vehicles </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 name="Image" descr="Image"/>
          <p:cNvPicPr>
            <a:picLocks noChangeAspect="1"/>
          </p:cNvPicPr>
          <p:nvPr/>
        </p:nvPicPr>
        <p:blipFill>
          <a:blip r:embed="rId3">
            <a:extLst/>
          </a:blip>
          <a:stretch>
            <a:fillRect/>
          </a:stretch>
        </p:blipFill>
        <p:spPr>
          <a:xfrm>
            <a:off x="277605" y="2091842"/>
            <a:ext cx="8287158" cy="9532316"/>
          </a:xfrm>
          <a:prstGeom prst="rect">
            <a:avLst/>
          </a:prstGeom>
          <a:ln w="12700">
            <a:miter lim="400000"/>
          </a:ln>
        </p:spPr>
      </p:pic>
      <p:sp>
        <p:nvSpPr>
          <p:cNvPr id="301" name="Within five years…"/>
          <p:cNvSpPr txBox="1"/>
          <p:nvPr/>
        </p:nvSpPr>
        <p:spPr>
          <a:xfrm>
            <a:off x="9359800" y="3337559"/>
            <a:ext cx="13976319" cy="7040879"/>
          </a:xfrm>
          <a:prstGeom prst="rect">
            <a:avLst/>
          </a:prstGeom>
          <a:ln w="12700">
            <a:miter lim="400000"/>
          </a:ln>
          <a:extLst>
            <a:ext uri="{C572A759-6A51-4108-AA02-DFA0A04FC94B}">
              <ma14:wrappingTextBoxFlag xmlns:ma14="http://schemas.microsoft.com/office/mac/drawingml/2011/main" xmlns="" val="1"/>
            </a:ext>
          </a:extLst>
        </p:spPr>
        <p:txBody>
          <a:bodyPr wrap="none" lIns="91438" tIns="91438" rIns="91438" bIns="91438">
            <a:spAutoFit/>
          </a:bodyPr>
          <a:lstStyle/>
          <a:p>
            <a:pPr>
              <a:defRPr sz="9000" b="1">
                <a:solidFill>
                  <a:srgbClr val="221755"/>
                </a:solidFill>
              </a:defRPr>
            </a:pPr>
            <a:r>
              <a:t>Within </a:t>
            </a:r>
            <a:r>
              <a:rPr>
                <a:solidFill>
                  <a:srgbClr val="FF35BF"/>
                </a:solidFill>
              </a:rPr>
              <a:t>five years</a:t>
            </a:r>
            <a:r>
              <a:t> </a:t>
            </a:r>
          </a:p>
          <a:p>
            <a:pPr>
              <a:defRPr sz="9000" b="1">
                <a:solidFill>
                  <a:srgbClr val="221755"/>
                </a:solidFill>
              </a:defRPr>
            </a:pPr>
            <a:r>
              <a:t>a fully autonomous fleet </a:t>
            </a:r>
          </a:p>
          <a:p>
            <a:pPr>
              <a:defRPr sz="9000" b="1">
                <a:solidFill>
                  <a:srgbClr val="221755"/>
                </a:solidFill>
              </a:defRPr>
            </a:pPr>
            <a:r>
              <a:t>of cars will provide the </a:t>
            </a:r>
          </a:p>
          <a:p>
            <a:pPr>
              <a:defRPr sz="9000" b="1">
                <a:solidFill>
                  <a:srgbClr val="221755"/>
                </a:solidFill>
              </a:defRPr>
            </a:pPr>
            <a:r>
              <a:t>majority of Lyft rides </a:t>
            </a:r>
          </a:p>
          <a:p>
            <a:pPr>
              <a:defRPr sz="9000" b="1">
                <a:solidFill>
                  <a:srgbClr val="221755"/>
                </a:solidFill>
              </a:defRPr>
            </a:pPr>
            <a:r>
              <a:t>across the country</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305" name="By 2025, private car…"/>
          <p:cNvSpPr txBox="1"/>
          <p:nvPr/>
        </p:nvSpPr>
        <p:spPr>
          <a:xfrm>
            <a:off x="3663108" y="3177301"/>
            <a:ext cx="15468002" cy="7361393"/>
          </a:xfrm>
          <a:prstGeom prst="rect">
            <a:avLst/>
          </a:prstGeom>
          <a:ln w="12700">
            <a:miter lim="400000"/>
          </a:ln>
          <a:extLst>
            <a:ext uri="{C572A759-6A51-4108-AA02-DFA0A04FC94B}">
              <ma14:wrappingTextBoxFlag xmlns:ma14="http://schemas.microsoft.com/office/mac/drawingml/2011/main" xmlns="" val="1"/>
            </a:ext>
          </a:extLst>
        </p:spPr>
        <p:txBody>
          <a:bodyPr wrap="none" lIns="53575" tIns="53575" rIns="53575" bIns="53575" anchor="ctr">
            <a:spAutoFit/>
          </a:bodyPr>
          <a:lstStyle/>
          <a:p>
            <a:pPr defTabSz="821529">
              <a:lnSpc>
                <a:spcPct val="80000"/>
              </a:lnSpc>
              <a:defRPr sz="14000" b="1" spc="-839">
                <a:solidFill>
                  <a:srgbClr val="221755"/>
                </a:solidFill>
              </a:defRPr>
            </a:pPr>
            <a:r>
              <a:t>By </a:t>
            </a:r>
            <a:r>
              <a:rPr>
                <a:solidFill>
                  <a:srgbClr val="FF35BF"/>
                </a:solidFill>
              </a:rPr>
              <a:t>2025</a:t>
            </a:r>
            <a:r>
              <a:t>, private car </a:t>
            </a:r>
          </a:p>
          <a:p>
            <a:pPr defTabSz="821529">
              <a:lnSpc>
                <a:spcPct val="80000"/>
              </a:lnSpc>
              <a:defRPr sz="14000" b="1" spc="-839">
                <a:solidFill>
                  <a:srgbClr val="221755"/>
                </a:solidFill>
              </a:defRPr>
            </a:pPr>
            <a:r>
              <a:t>ownership will </a:t>
            </a:r>
          </a:p>
          <a:p>
            <a:pPr defTabSz="821529">
              <a:lnSpc>
                <a:spcPct val="80000"/>
              </a:lnSpc>
              <a:defRPr sz="14000" b="1" spc="-839">
                <a:solidFill>
                  <a:srgbClr val="221755"/>
                </a:solidFill>
              </a:defRPr>
            </a:pPr>
            <a:r>
              <a:t>all but end in </a:t>
            </a:r>
          </a:p>
          <a:p>
            <a:pPr defTabSz="821529">
              <a:lnSpc>
                <a:spcPct val="80000"/>
              </a:lnSpc>
              <a:defRPr sz="14000" b="1" spc="-839">
                <a:solidFill>
                  <a:srgbClr val="221755"/>
                </a:solidFill>
              </a:defRPr>
            </a:pPr>
            <a:r>
              <a:t>major U.S. cities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Rectangle"/>
          <p:cNvSpPr/>
          <p:nvPr/>
        </p:nvSpPr>
        <p:spPr>
          <a:xfrm>
            <a:off x="-18058" y="3813978"/>
            <a:ext cx="24420116" cy="7442432"/>
          </a:xfrm>
          <a:prstGeom prst="rect">
            <a:avLst/>
          </a:prstGeom>
          <a:solidFill>
            <a:srgbClr val="ECEBEB"/>
          </a:solidFill>
          <a:ln w="12700">
            <a:miter lim="400000"/>
          </a:ln>
        </p:spPr>
        <p:txBody>
          <a:bodyPr lIns="91437" tIns="91437" rIns="91437" bIns="91437" anchor="ctr"/>
          <a:lstStyle/>
          <a:p>
            <a:pPr>
              <a:defRPr>
                <a:latin typeface="+mj-lt"/>
                <a:ea typeface="+mj-ea"/>
                <a:cs typeface="+mj-cs"/>
                <a:sym typeface="Arial"/>
              </a:defRPr>
            </a:pPr>
            <a:endParaRPr/>
          </a:p>
        </p:txBody>
      </p:sp>
      <p:grpSp>
        <p:nvGrpSpPr>
          <p:cNvPr id="312" name="Group"/>
          <p:cNvGrpSpPr/>
          <p:nvPr/>
        </p:nvGrpSpPr>
        <p:grpSpPr>
          <a:xfrm>
            <a:off x="1118594" y="4423693"/>
            <a:ext cx="6400806" cy="6223005"/>
            <a:chOff x="0" y="0"/>
            <a:chExt cx="6400804" cy="6223004"/>
          </a:xfrm>
        </p:grpSpPr>
        <p:sp>
          <p:nvSpPr>
            <p:cNvPr id="310" name="Oval"/>
            <p:cNvSpPr/>
            <p:nvPr/>
          </p:nvSpPr>
          <p:spPr>
            <a:xfrm>
              <a:off x="-1" y="-1"/>
              <a:ext cx="6400806" cy="6223006"/>
            </a:xfrm>
            <a:prstGeom prst="ellipse">
              <a:avLst/>
            </a:prstGeom>
            <a:solidFill>
              <a:srgbClr val="FF35BF"/>
            </a:solidFill>
            <a:ln w="12700" cap="flat">
              <a:noFill/>
              <a:miter lim="400000"/>
            </a:ln>
            <a:effectLst/>
          </p:spPr>
          <p:txBody>
            <a:bodyPr wrap="square" lIns="91437" tIns="91437" rIns="91437" bIns="91437" numCol="1" anchor="ctr">
              <a:noAutofit/>
            </a:bodyPr>
            <a:lstStyle/>
            <a:p>
              <a:pPr algn="ctr" defTabSz="821529">
                <a:lnSpc>
                  <a:spcPct val="80000"/>
                </a:lnSpc>
                <a:defRPr sz="15600" b="1" spc="-935">
                  <a:solidFill>
                    <a:srgbClr val="333D47"/>
                  </a:solidFill>
                </a:defRPr>
              </a:pPr>
              <a:endParaRPr/>
            </a:p>
          </p:txBody>
        </p:sp>
        <p:sp>
          <p:nvSpPr>
            <p:cNvPr id="311" name="Increase Vehicle Occupancy"/>
            <p:cNvSpPr txBox="1"/>
            <p:nvPr/>
          </p:nvSpPr>
          <p:spPr>
            <a:xfrm>
              <a:off x="1117926" y="1960642"/>
              <a:ext cx="4164952" cy="230171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3575" tIns="53575" rIns="53575" bIns="53575" numCol="1" anchor="ctr">
              <a:spAutoFit/>
            </a:bodyPr>
            <a:lstStyle>
              <a:lvl1pPr algn="ctr" defTabSz="821529">
                <a:lnSpc>
                  <a:spcPct val="70000"/>
                </a:lnSpc>
                <a:defRPr sz="6000" spc="-360">
                  <a:solidFill>
                    <a:srgbClr val="FFFFFF"/>
                  </a:solidFill>
                </a:defRPr>
              </a:lvl1pPr>
            </a:lstStyle>
            <a:p>
              <a:r>
                <a:t>Increase Vehicle Occupancy</a:t>
              </a:r>
            </a:p>
          </p:txBody>
        </p:sp>
      </p:grpSp>
      <p:grpSp>
        <p:nvGrpSpPr>
          <p:cNvPr id="315" name="Group"/>
          <p:cNvGrpSpPr/>
          <p:nvPr/>
        </p:nvGrpSpPr>
        <p:grpSpPr>
          <a:xfrm>
            <a:off x="8991600" y="4423693"/>
            <a:ext cx="6400800" cy="6223005"/>
            <a:chOff x="0" y="0"/>
            <a:chExt cx="6400800" cy="6223004"/>
          </a:xfrm>
        </p:grpSpPr>
        <p:sp>
          <p:nvSpPr>
            <p:cNvPr id="313" name="Oval"/>
            <p:cNvSpPr/>
            <p:nvPr/>
          </p:nvSpPr>
          <p:spPr>
            <a:xfrm>
              <a:off x="0" y="-1"/>
              <a:ext cx="6400800" cy="6223006"/>
            </a:xfrm>
            <a:prstGeom prst="ellipse">
              <a:avLst/>
            </a:prstGeom>
            <a:solidFill>
              <a:srgbClr val="3B2A91"/>
            </a:solidFill>
            <a:ln w="12700" cap="flat">
              <a:noFill/>
              <a:miter lim="400000"/>
            </a:ln>
            <a:effectLst>
              <a:outerShdw blurRad="25400" dir="5400000" rotWithShape="0">
                <a:srgbClr val="000000">
                  <a:alpha val="50000"/>
                </a:srgbClr>
              </a:outerShdw>
            </a:effectLst>
          </p:spPr>
          <p:txBody>
            <a:bodyPr wrap="square" lIns="91437" tIns="91437" rIns="91437" bIns="91437" numCol="1" anchor="ctr">
              <a:noAutofit/>
            </a:bodyPr>
            <a:lstStyle/>
            <a:p>
              <a:pPr algn="ctr" defTabSz="821529">
                <a:lnSpc>
                  <a:spcPct val="80000"/>
                </a:lnSpc>
                <a:defRPr sz="15600" b="1" spc="-935">
                  <a:solidFill>
                    <a:srgbClr val="333D47"/>
                  </a:solidFill>
                </a:defRPr>
              </a:pPr>
              <a:endParaRPr/>
            </a:p>
          </p:txBody>
        </p:sp>
        <p:sp>
          <p:nvSpPr>
            <p:cNvPr id="314" name="Price Every Car Trip"/>
            <p:cNvSpPr txBox="1"/>
            <p:nvPr/>
          </p:nvSpPr>
          <p:spPr>
            <a:xfrm>
              <a:off x="803749" y="2280682"/>
              <a:ext cx="4793301" cy="16616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3575" tIns="53575" rIns="53575" bIns="53575" numCol="1" anchor="ctr">
              <a:spAutoFit/>
            </a:bodyPr>
            <a:lstStyle>
              <a:lvl1pPr algn="ctr" defTabSz="821529">
                <a:lnSpc>
                  <a:spcPct val="70000"/>
                </a:lnSpc>
                <a:defRPr sz="6000" spc="-360">
                  <a:solidFill>
                    <a:srgbClr val="FFFFFF"/>
                  </a:solidFill>
                </a:defRPr>
              </a:lvl1pPr>
            </a:lstStyle>
            <a:p>
              <a:r>
                <a:t>Price Every Car Trip</a:t>
              </a:r>
            </a:p>
          </p:txBody>
        </p:sp>
      </p:grpSp>
      <p:sp>
        <p:nvSpPr>
          <p:cNvPr id="316" name="Oval"/>
          <p:cNvSpPr/>
          <p:nvPr/>
        </p:nvSpPr>
        <p:spPr>
          <a:xfrm>
            <a:off x="16864603" y="4425817"/>
            <a:ext cx="6400183" cy="6218757"/>
          </a:xfrm>
          <a:prstGeom prst="ellipse">
            <a:avLst/>
          </a:prstGeom>
          <a:solidFill>
            <a:srgbClr val="392456"/>
          </a:solidFill>
          <a:ln w="12700">
            <a:miter lim="400000"/>
          </a:ln>
          <a:effectLst>
            <a:outerShdw blurRad="25400" dir="5400000" rotWithShape="0">
              <a:srgbClr val="000000">
                <a:alpha val="50000"/>
              </a:srgbClr>
            </a:outerShdw>
          </a:effectLst>
        </p:spPr>
        <p:txBody>
          <a:bodyPr lIns="91437" tIns="91437" rIns="91437" bIns="91437" anchor="ctr"/>
          <a:lstStyle/>
          <a:p>
            <a:pPr algn="ctr" defTabSz="821529">
              <a:lnSpc>
                <a:spcPct val="80000"/>
              </a:lnSpc>
              <a:defRPr sz="15600" b="1" spc="-935">
                <a:solidFill>
                  <a:srgbClr val="FF35BF"/>
                </a:solidFill>
              </a:defRPr>
            </a:pPr>
            <a:endParaRPr/>
          </a:p>
        </p:txBody>
      </p:sp>
      <p:sp>
        <p:nvSpPr>
          <p:cNvPr id="317" name="Connect to Transit"/>
          <p:cNvSpPr txBox="1"/>
          <p:nvPr/>
        </p:nvSpPr>
        <p:spPr>
          <a:xfrm>
            <a:off x="17692059" y="6704375"/>
            <a:ext cx="4745268" cy="1661633"/>
          </a:xfrm>
          <a:prstGeom prst="rect">
            <a:avLst/>
          </a:prstGeom>
          <a:ln w="12700">
            <a:miter lim="400000"/>
          </a:ln>
          <a:extLst>
            <a:ext uri="{C572A759-6A51-4108-AA02-DFA0A04FC94B}">
              <ma14:wrappingTextBoxFlag xmlns:ma14="http://schemas.microsoft.com/office/mac/drawingml/2011/main" xmlns="" val="1"/>
            </a:ext>
          </a:extLst>
        </p:spPr>
        <p:txBody>
          <a:bodyPr lIns="53575" tIns="53575" rIns="53575" bIns="53575" anchor="ctr">
            <a:spAutoFit/>
          </a:bodyPr>
          <a:lstStyle>
            <a:lvl1pPr algn="ctr" defTabSz="821529">
              <a:lnSpc>
                <a:spcPct val="70000"/>
              </a:lnSpc>
              <a:defRPr sz="6000" spc="-360">
                <a:solidFill>
                  <a:srgbClr val="FFFFFF"/>
                </a:solidFill>
              </a:defRPr>
            </a:lvl1pPr>
          </a:lstStyle>
          <a:p>
            <a:r>
              <a:t>Connect to Transit</a:t>
            </a:r>
          </a:p>
        </p:txBody>
      </p:sp>
      <p:sp>
        <p:nvSpPr>
          <p:cNvPr id="318" name="How Shared Mobility Can Cut VMT"/>
          <p:cNvSpPr txBox="1"/>
          <p:nvPr/>
        </p:nvSpPr>
        <p:spPr>
          <a:xfrm>
            <a:off x="4137864" y="1465080"/>
            <a:ext cx="17120202" cy="1402553"/>
          </a:xfrm>
          <a:prstGeom prst="rect">
            <a:avLst/>
          </a:prstGeom>
          <a:ln w="12700">
            <a:miter lim="400000"/>
          </a:ln>
          <a:extLst>
            <a:ext uri="{C572A759-6A51-4108-AA02-DFA0A04FC94B}">
              <ma14:wrappingTextBoxFlag xmlns:ma14="http://schemas.microsoft.com/office/mac/drawingml/2011/main" xmlns="" val="1"/>
            </a:ext>
          </a:extLst>
        </p:spPr>
        <p:txBody>
          <a:bodyPr lIns="53575" tIns="53575" rIns="53575" bIns="53575" anchor="ctr">
            <a:spAutoFit/>
          </a:bodyPr>
          <a:lstStyle>
            <a:lvl1pPr algn="ctr" defTabSz="821529">
              <a:lnSpc>
                <a:spcPct val="80000"/>
              </a:lnSpc>
              <a:defRPr sz="8500" b="1" spc="-509">
                <a:solidFill>
                  <a:srgbClr val="FF35BF"/>
                </a:solidFill>
              </a:defRPr>
            </a:lvl1pPr>
          </a:lstStyle>
          <a:p>
            <a:r>
              <a:t>How Shared Mobility Can Cut VMT</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322" name="Image" descr="Image"/>
          <p:cNvPicPr>
            <a:picLocks noChangeAspect="1"/>
          </p:cNvPicPr>
          <p:nvPr/>
        </p:nvPicPr>
        <p:blipFill>
          <a:blip r:embed="rId3">
            <a:extLst/>
          </a:blip>
          <a:stretch>
            <a:fillRect/>
          </a:stretch>
        </p:blipFill>
        <p:spPr>
          <a:xfrm>
            <a:off x="-631339" y="-38589"/>
            <a:ext cx="25646680" cy="13793177"/>
          </a:xfrm>
          <a:prstGeom prst="rect">
            <a:avLst/>
          </a:prstGeom>
          <a:ln w="12700">
            <a:miter lim="400000"/>
          </a:ln>
        </p:spPr>
      </p:pic>
      <p:grpSp>
        <p:nvGrpSpPr>
          <p:cNvPr id="325" name="40% of passengers choose Lyft Line…"/>
          <p:cNvGrpSpPr/>
          <p:nvPr/>
        </p:nvGrpSpPr>
        <p:grpSpPr>
          <a:xfrm>
            <a:off x="3820360" y="2783752"/>
            <a:ext cx="16743279" cy="6924521"/>
            <a:chOff x="-1" y="0"/>
            <a:chExt cx="16743277" cy="6924520"/>
          </a:xfrm>
        </p:grpSpPr>
        <p:sp>
          <p:nvSpPr>
            <p:cNvPr id="323" name="40% of passengers choose Lyft Line…"/>
            <p:cNvSpPr txBox="1"/>
            <p:nvPr/>
          </p:nvSpPr>
          <p:spPr>
            <a:xfrm>
              <a:off x="317499" y="635000"/>
              <a:ext cx="16108278" cy="5654513"/>
            </a:xfrm>
            <a:prstGeom prst="rect">
              <a:avLst/>
            </a:prstGeom>
            <a:solidFill>
              <a:srgbClr val="DDDDDD"/>
            </a:solidFill>
            <a:ln w="12700" cap="flat">
              <a:noFill/>
              <a:miter lim="400000"/>
            </a:ln>
            <a:effectLst/>
            <a:extLst>
              <a:ext uri="{C572A759-6A51-4108-AA02-DFA0A04FC94B}">
                <ma14:wrappingTextBoxFlag xmlns:ma14="http://schemas.microsoft.com/office/mac/drawingml/2011/main" xmlns="" val="1"/>
              </a:ext>
            </a:extLst>
          </p:spPr>
          <p:txBody>
            <a:bodyPr wrap="square" lIns="53575" tIns="53575" rIns="53575" bIns="53575" numCol="1" anchor="ctr">
              <a:spAutoFit/>
            </a:bodyPr>
            <a:lstStyle/>
            <a:p>
              <a:pPr defTabSz="821529">
                <a:lnSpc>
                  <a:spcPct val="80000"/>
                </a:lnSpc>
                <a:defRPr sz="14000" b="1" spc="-839">
                  <a:solidFill>
                    <a:srgbClr val="FF35BF"/>
                  </a:solidFill>
                </a:defRPr>
              </a:pPr>
              <a:r>
                <a:t>40% </a:t>
              </a:r>
              <a:r>
                <a:rPr>
                  <a:solidFill>
                    <a:srgbClr val="221755"/>
                  </a:solidFill>
                </a:rPr>
                <a:t>of passengers choose Lyft Line</a:t>
              </a:r>
            </a:p>
            <a:p>
              <a:pPr defTabSz="821529">
                <a:lnSpc>
                  <a:spcPct val="80000"/>
                </a:lnSpc>
                <a:defRPr sz="14000" b="1" spc="-839">
                  <a:solidFill>
                    <a:srgbClr val="221755"/>
                  </a:solidFill>
                </a:defRPr>
              </a:pPr>
              <a:r>
                <a:t>where it is offered</a:t>
              </a:r>
            </a:p>
          </p:txBody>
        </p:sp>
        <p:pic>
          <p:nvPicPr>
            <p:cNvPr id="324" name="40% of passengers choose Lyft Line…" descr="40% of passengers choose Lyft Line…"/>
            <p:cNvPicPr>
              <a:picLocks noChangeAspect="1"/>
            </p:cNvPicPr>
            <p:nvPr/>
          </p:nvPicPr>
          <p:blipFill>
            <a:blip r:embed="rId4">
              <a:extLst/>
            </a:blip>
            <a:stretch>
              <a:fillRect/>
            </a:stretch>
          </p:blipFill>
          <p:spPr>
            <a:xfrm>
              <a:off x="-2" y="-1"/>
              <a:ext cx="16743278" cy="6924521"/>
            </a:xfrm>
            <a:prstGeom prst="rect">
              <a:avLst/>
            </a:prstGeom>
            <a:ln w="12700" cap="flat">
              <a:noFill/>
              <a:miter lim="400000"/>
            </a:ln>
            <a:effectLst/>
          </p:spPr>
        </p:pic>
      </p:gr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71C5E"/>
            </a:gs>
            <a:gs pos="100000">
              <a:srgbClr val="2B0C58"/>
            </a:gs>
          </a:gsLst>
          <a:lin ang="5400000" scaled="0"/>
        </a:gradFill>
        <a:effectLst/>
      </p:bgPr>
    </p:bg>
    <p:spTree>
      <p:nvGrpSpPr>
        <p:cNvPr id="1" name=""/>
        <p:cNvGrpSpPr/>
        <p:nvPr/>
      </p:nvGrpSpPr>
      <p:grpSpPr>
        <a:xfrm>
          <a:off x="0" y="0"/>
          <a:ext cx="0" cy="0"/>
          <a:chOff x="0" y="0"/>
          <a:chExt cx="0" cy="0"/>
        </a:xfrm>
      </p:grpSpPr>
      <p:pic>
        <p:nvPicPr>
          <p:cNvPr id="329" name="glow.png" descr="glow.png"/>
          <p:cNvPicPr>
            <a:picLocks noChangeAspect="1"/>
          </p:cNvPicPr>
          <p:nvPr/>
        </p:nvPicPr>
        <p:blipFill>
          <a:blip r:embed="rId3">
            <a:extLst/>
          </a:blip>
          <a:stretch>
            <a:fillRect/>
          </a:stretch>
        </p:blipFill>
        <p:spPr>
          <a:xfrm>
            <a:off x="-1659970" y="-6660158"/>
            <a:ext cx="27036505" cy="27036505"/>
          </a:xfrm>
          <a:prstGeom prst="rect">
            <a:avLst/>
          </a:prstGeom>
          <a:ln w="12700">
            <a:miter lim="400000"/>
          </a:ln>
        </p:spPr>
      </p:pic>
      <p:grpSp>
        <p:nvGrpSpPr>
          <p:cNvPr id="332" name="Will autonomous cars…"/>
          <p:cNvGrpSpPr/>
          <p:nvPr/>
        </p:nvGrpSpPr>
        <p:grpSpPr>
          <a:xfrm>
            <a:off x="3490362" y="4523499"/>
            <a:ext cx="17403277" cy="4669002"/>
            <a:chOff x="0" y="-1"/>
            <a:chExt cx="17403275" cy="4669000"/>
          </a:xfrm>
        </p:grpSpPr>
        <p:sp>
          <p:nvSpPr>
            <p:cNvPr id="330" name="Will autonomous cars…"/>
            <p:cNvSpPr txBox="1"/>
            <p:nvPr/>
          </p:nvSpPr>
          <p:spPr>
            <a:xfrm>
              <a:off x="317500" y="1366523"/>
              <a:ext cx="16768278" cy="1935953"/>
            </a:xfrm>
            <a:prstGeom prst="rect">
              <a:avLst/>
            </a:prstGeom>
            <a:solidFill>
              <a:srgbClr val="DDDDDD"/>
            </a:solidFill>
            <a:ln w="12700" cap="flat">
              <a:noFill/>
              <a:miter lim="400000"/>
            </a:ln>
            <a:effectLst/>
            <a:extLst>
              <a:ext uri="{C572A759-6A51-4108-AA02-DFA0A04FC94B}">
                <ma14:wrappingTextBoxFlag xmlns:ma14="http://schemas.microsoft.com/office/mac/drawingml/2011/main" xmlns="" val="1"/>
              </a:ext>
            </a:extLst>
          </p:spPr>
          <p:txBody>
            <a:bodyPr wrap="square" lIns="53575" tIns="53575" rIns="53575" bIns="53575" numCol="1" anchor="ctr">
              <a:spAutoFit/>
            </a:bodyPr>
            <a:lstStyle>
              <a:lvl1pPr algn="ctr" defTabSz="821529">
                <a:lnSpc>
                  <a:spcPct val="80000"/>
                </a:lnSpc>
                <a:defRPr sz="12000" b="1" spc="-719">
                  <a:solidFill>
                    <a:srgbClr val="221755"/>
                  </a:solidFill>
                </a:defRPr>
              </a:lvl1pPr>
            </a:lstStyle>
            <a:p>
              <a:r>
                <a:t>Supporting Transit</a:t>
              </a:r>
            </a:p>
          </p:txBody>
        </p:sp>
        <p:pic>
          <p:nvPicPr>
            <p:cNvPr id="331" name="Will autonomous cars…" descr="Will autonomous cars…"/>
            <p:cNvPicPr>
              <a:picLocks noChangeAspect="1"/>
            </p:cNvPicPr>
            <p:nvPr/>
          </p:nvPicPr>
          <p:blipFill>
            <a:blip r:embed="rId4">
              <a:extLst/>
            </a:blip>
            <a:stretch>
              <a:fillRect/>
            </a:stretch>
          </p:blipFill>
          <p:spPr>
            <a:xfrm>
              <a:off x="0" y="-2"/>
              <a:ext cx="17403277" cy="4669002"/>
            </a:xfrm>
            <a:prstGeom prst="rect">
              <a:avLst/>
            </a:prstGeom>
            <a:ln w="12700" cap="flat">
              <a:noFill/>
              <a:miter lim="400000"/>
            </a:ln>
            <a:effectLst/>
          </p:spPr>
        </p:pic>
      </p:gr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71C5E"/>
            </a:gs>
            <a:gs pos="100000">
              <a:srgbClr val="2B0C58"/>
            </a:gs>
          </a:gsLst>
          <a:lin ang="5400000" scaled="0"/>
        </a:gradFill>
        <a:effectLst/>
      </p:bgPr>
    </p:bg>
    <p:spTree>
      <p:nvGrpSpPr>
        <p:cNvPr id="1" name=""/>
        <p:cNvGrpSpPr/>
        <p:nvPr/>
      </p:nvGrpSpPr>
      <p:grpSpPr>
        <a:xfrm>
          <a:off x="0" y="0"/>
          <a:ext cx="0" cy="0"/>
          <a:chOff x="0" y="0"/>
          <a:chExt cx="0" cy="0"/>
        </a:xfrm>
      </p:grpSpPr>
      <p:pic>
        <p:nvPicPr>
          <p:cNvPr id="336" name="glow.png" descr="glow.png"/>
          <p:cNvPicPr>
            <a:picLocks noChangeAspect="1"/>
          </p:cNvPicPr>
          <p:nvPr/>
        </p:nvPicPr>
        <p:blipFill>
          <a:blip r:embed="rId3">
            <a:extLst/>
          </a:blip>
          <a:stretch>
            <a:fillRect/>
          </a:stretch>
        </p:blipFill>
        <p:spPr>
          <a:xfrm>
            <a:off x="-1659970" y="-6660158"/>
            <a:ext cx="27036505" cy="27036505"/>
          </a:xfrm>
          <a:prstGeom prst="rect">
            <a:avLst/>
          </a:prstGeom>
          <a:ln w="12700">
            <a:miter lim="400000"/>
          </a:ln>
        </p:spPr>
      </p:pic>
      <p:pic>
        <p:nvPicPr>
          <p:cNvPr id="337" name="forest.jpg" descr="forest.jpg"/>
          <p:cNvPicPr>
            <a:picLocks noChangeAspect="1"/>
          </p:cNvPicPr>
          <p:nvPr/>
        </p:nvPicPr>
        <p:blipFill>
          <a:blip r:embed="rId4">
            <a:extLst/>
          </a:blip>
          <a:stretch>
            <a:fillRect/>
          </a:stretch>
        </p:blipFill>
        <p:spPr>
          <a:xfrm>
            <a:off x="6076650" y="0"/>
            <a:ext cx="11563264" cy="13716000"/>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1" name="Screen Shot 2018-05-08 at 10.49.43 AM.png" descr="Screen Shot 2018-05-08 at 10.49.43 AM.png"/>
          <p:cNvPicPr>
            <a:picLocks noChangeAspect="1"/>
          </p:cNvPicPr>
          <p:nvPr/>
        </p:nvPicPr>
        <p:blipFill>
          <a:blip r:embed="rId2">
            <a:extLst/>
          </a:blip>
          <a:stretch>
            <a:fillRect/>
          </a:stretch>
        </p:blipFill>
        <p:spPr>
          <a:xfrm>
            <a:off x="343502" y="41174"/>
            <a:ext cx="23696995" cy="13782229"/>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71C5E"/>
            </a:gs>
            <a:gs pos="100000">
              <a:srgbClr val="2B0C58"/>
            </a:gs>
          </a:gsLst>
          <a:lin ang="5400000" scaled="0"/>
        </a:gradFill>
        <a:effectLst/>
      </p:bgPr>
    </p:bg>
    <p:spTree>
      <p:nvGrpSpPr>
        <p:cNvPr id="1" name=""/>
        <p:cNvGrpSpPr/>
        <p:nvPr/>
      </p:nvGrpSpPr>
      <p:grpSpPr>
        <a:xfrm>
          <a:off x="0" y="0"/>
          <a:ext cx="0" cy="0"/>
          <a:chOff x="0" y="0"/>
          <a:chExt cx="0" cy="0"/>
        </a:xfrm>
      </p:grpSpPr>
      <p:pic>
        <p:nvPicPr>
          <p:cNvPr id="343" name="glow.png" descr="glow.png"/>
          <p:cNvPicPr>
            <a:picLocks noChangeAspect="1"/>
          </p:cNvPicPr>
          <p:nvPr/>
        </p:nvPicPr>
        <p:blipFill>
          <a:blip r:embed="rId3">
            <a:extLst/>
          </a:blip>
          <a:stretch>
            <a:fillRect/>
          </a:stretch>
        </p:blipFill>
        <p:spPr>
          <a:xfrm>
            <a:off x="-1659970" y="-6660158"/>
            <a:ext cx="27036505" cy="27036505"/>
          </a:xfrm>
          <a:prstGeom prst="rect">
            <a:avLst/>
          </a:prstGeom>
          <a:ln w="12700">
            <a:miter lim="400000"/>
          </a:ln>
        </p:spPr>
      </p:pic>
      <p:pic>
        <p:nvPicPr>
          <p:cNvPr id="344" name="Screen Shot 2018-05-08 at 10.54.08 AM.png" descr="Screen Shot 2018-05-08 at 10.54.08 AM.png"/>
          <p:cNvPicPr>
            <a:picLocks noChangeAspect="1"/>
          </p:cNvPicPr>
          <p:nvPr/>
        </p:nvPicPr>
        <p:blipFill>
          <a:blip r:embed="rId4">
            <a:extLst/>
          </a:blip>
          <a:stretch>
            <a:fillRect/>
          </a:stretch>
        </p:blipFill>
        <p:spPr>
          <a:xfrm>
            <a:off x="2620153" y="0"/>
            <a:ext cx="18476259" cy="13716002"/>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348" name="By 2025, private car…"/>
          <p:cNvSpPr txBox="1"/>
          <p:nvPr/>
        </p:nvSpPr>
        <p:spPr>
          <a:xfrm>
            <a:off x="2984851" y="2842023"/>
            <a:ext cx="18415601" cy="8031954"/>
          </a:xfrm>
          <a:prstGeom prst="rect">
            <a:avLst/>
          </a:prstGeom>
          <a:ln w="12700">
            <a:miter lim="400000"/>
          </a:ln>
          <a:extLst>
            <a:ext uri="{C572A759-6A51-4108-AA02-DFA0A04FC94B}">
              <ma14:wrappingTextBoxFlag xmlns:ma14="http://schemas.microsoft.com/office/mac/drawingml/2011/main" xmlns="" val="1"/>
            </a:ext>
          </a:extLst>
        </p:spPr>
        <p:txBody>
          <a:bodyPr wrap="none" lIns="53575" tIns="53575" rIns="53575" bIns="53575" anchor="ctr">
            <a:spAutoFit/>
          </a:bodyPr>
          <a:lstStyle/>
          <a:p>
            <a:pPr defTabSz="821529">
              <a:lnSpc>
                <a:spcPct val="80000"/>
              </a:lnSpc>
              <a:defRPr sz="20000" b="1" spc="-1198">
                <a:solidFill>
                  <a:srgbClr val="FF35BF"/>
                </a:solidFill>
              </a:defRPr>
            </a:pPr>
            <a:r>
              <a:t>80%</a:t>
            </a:r>
            <a:r>
              <a:rPr>
                <a:solidFill>
                  <a:srgbClr val="221755"/>
                </a:solidFill>
              </a:rPr>
              <a:t> of </a:t>
            </a:r>
          </a:p>
          <a:p>
            <a:pPr defTabSz="821529">
              <a:lnSpc>
                <a:spcPct val="80000"/>
              </a:lnSpc>
              <a:defRPr sz="20000" b="1" spc="-1198">
                <a:solidFill>
                  <a:srgbClr val="221755"/>
                </a:solidFill>
              </a:defRPr>
            </a:pPr>
            <a:r>
              <a:t>weekly drivers</a:t>
            </a:r>
          </a:p>
          <a:p>
            <a:pPr defTabSz="821529">
              <a:lnSpc>
                <a:spcPct val="80000"/>
              </a:lnSpc>
              <a:defRPr sz="20000" b="1" spc="-1198">
                <a:solidFill>
                  <a:srgbClr val="FF35BF"/>
                </a:solidFill>
              </a:defRPr>
            </a:pPr>
            <a:r>
              <a:t>never use transit</a:t>
            </a:r>
            <a:r>
              <a:rPr>
                <a:solidFill>
                  <a:srgbClr val="221755"/>
                </a:solidFill>
              </a:rPr>
              <a:t> </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352" name="By 2025, private car…"/>
          <p:cNvSpPr txBox="1"/>
          <p:nvPr/>
        </p:nvSpPr>
        <p:spPr>
          <a:xfrm>
            <a:off x="2984851" y="2842023"/>
            <a:ext cx="19246960" cy="8031954"/>
          </a:xfrm>
          <a:prstGeom prst="rect">
            <a:avLst/>
          </a:prstGeom>
          <a:ln w="12700">
            <a:miter lim="400000"/>
          </a:ln>
          <a:extLst>
            <a:ext uri="{C572A759-6A51-4108-AA02-DFA0A04FC94B}">
              <ma14:wrappingTextBoxFlag xmlns:ma14="http://schemas.microsoft.com/office/mac/drawingml/2011/main" xmlns="" val="1"/>
            </a:ext>
          </a:extLst>
        </p:spPr>
        <p:txBody>
          <a:bodyPr wrap="none" lIns="53575" tIns="53575" rIns="53575" bIns="53575" anchor="ctr">
            <a:spAutoFit/>
          </a:bodyPr>
          <a:lstStyle/>
          <a:p>
            <a:pPr defTabSz="821529">
              <a:lnSpc>
                <a:spcPct val="80000"/>
              </a:lnSpc>
              <a:defRPr sz="20000" b="1" spc="-1198">
                <a:solidFill>
                  <a:srgbClr val="FF35BF"/>
                </a:solidFill>
              </a:defRPr>
            </a:pPr>
            <a:r>
              <a:t>95%</a:t>
            </a:r>
            <a:r>
              <a:rPr>
                <a:solidFill>
                  <a:srgbClr val="221755"/>
                </a:solidFill>
              </a:rPr>
              <a:t> of </a:t>
            </a:r>
          </a:p>
          <a:p>
            <a:pPr defTabSz="821529">
              <a:lnSpc>
                <a:spcPct val="80000"/>
              </a:lnSpc>
              <a:defRPr sz="20000" b="1" spc="-1198">
                <a:solidFill>
                  <a:srgbClr val="221755"/>
                </a:solidFill>
              </a:defRPr>
            </a:pPr>
            <a:r>
              <a:t>Rideshare Users</a:t>
            </a:r>
          </a:p>
          <a:p>
            <a:pPr defTabSz="821529">
              <a:lnSpc>
                <a:spcPct val="80000"/>
              </a:lnSpc>
              <a:defRPr sz="20000" b="1" spc="-1198">
                <a:solidFill>
                  <a:srgbClr val="FF35BF"/>
                </a:solidFill>
              </a:defRPr>
            </a:pPr>
            <a:r>
              <a:t>Use public transit</a:t>
            </a:r>
            <a:r>
              <a:rPr>
                <a:solidFill>
                  <a:srgbClr val="221755"/>
                </a:solidFill>
              </a:rPr>
              <a:t> </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71C5E"/>
            </a:gs>
            <a:gs pos="100000">
              <a:srgbClr val="2B0C58"/>
            </a:gs>
          </a:gsLst>
          <a:lin ang="5400000" scaled="0"/>
        </a:gradFill>
        <a:effectLst/>
      </p:bgPr>
    </p:bg>
    <p:spTree>
      <p:nvGrpSpPr>
        <p:cNvPr id="1" name=""/>
        <p:cNvGrpSpPr/>
        <p:nvPr/>
      </p:nvGrpSpPr>
      <p:grpSpPr>
        <a:xfrm>
          <a:off x="0" y="0"/>
          <a:ext cx="0" cy="0"/>
          <a:chOff x="0" y="0"/>
          <a:chExt cx="0" cy="0"/>
        </a:xfrm>
      </p:grpSpPr>
      <p:pic>
        <p:nvPicPr>
          <p:cNvPr id="240" name="glow.png" descr="glow.png"/>
          <p:cNvPicPr>
            <a:picLocks noChangeAspect="1"/>
          </p:cNvPicPr>
          <p:nvPr/>
        </p:nvPicPr>
        <p:blipFill>
          <a:blip r:embed="rId3">
            <a:extLst/>
          </a:blip>
          <a:stretch>
            <a:fillRect/>
          </a:stretch>
        </p:blipFill>
        <p:spPr>
          <a:xfrm>
            <a:off x="-1326253" y="-6660254"/>
            <a:ext cx="27036505" cy="27036505"/>
          </a:xfrm>
          <a:prstGeom prst="rect">
            <a:avLst/>
          </a:prstGeom>
          <a:ln w="12700">
            <a:miter lim="400000"/>
          </a:ln>
        </p:spPr>
      </p:pic>
      <p:sp>
        <p:nvSpPr>
          <p:cNvPr id="241" name="Most commuters drive alone…"/>
          <p:cNvSpPr txBox="1"/>
          <p:nvPr/>
        </p:nvSpPr>
        <p:spPr>
          <a:xfrm>
            <a:off x="12097142" y="3384089"/>
            <a:ext cx="11020768" cy="5979791"/>
          </a:xfrm>
          <a:prstGeom prst="rect">
            <a:avLst/>
          </a:prstGeom>
          <a:ln w="12700">
            <a:miter lim="400000"/>
          </a:ln>
          <a:extLst>
            <a:ext uri="{C572A759-6A51-4108-AA02-DFA0A04FC94B}">
              <ma14:wrappingTextBoxFlag xmlns:ma14="http://schemas.microsoft.com/office/mac/drawingml/2011/main" xmlns="" val="1"/>
            </a:ext>
          </a:extLst>
        </p:spPr>
        <p:txBody>
          <a:bodyPr lIns="71434" tIns="71434" rIns="71434" bIns="71434" anchor="ctr">
            <a:spAutoFit/>
          </a:bodyPr>
          <a:lstStyle/>
          <a:p>
            <a:pPr defTabSz="584200">
              <a:lnSpc>
                <a:spcPct val="70000"/>
              </a:lnSpc>
              <a:defRPr sz="12000" b="1" spc="-720">
                <a:solidFill>
                  <a:srgbClr val="FFFFFF"/>
                </a:solidFill>
              </a:defRPr>
            </a:pPr>
            <a:r>
              <a:t>Most commuters drive alone</a:t>
            </a:r>
          </a:p>
          <a:p>
            <a:pPr defTabSz="584200">
              <a:lnSpc>
                <a:spcPct val="70000"/>
              </a:lnSpc>
              <a:defRPr sz="13000" b="1" spc="-780">
                <a:solidFill>
                  <a:srgbClr val="FFFFFF"/>
                </a:solidFill>
              </a:defRPr>
            </a:pPr>
            <a:r>
              <a:t> </a:t>
            </a:r>
          </a:p>
          <a:p>
            <a:pPr defTabSz="584200">
              <a:lnSpc>
                <a:spcPct val="70000"/>
              </a:lnSpc>
              <a:defRPr sz="4000" b="1" spc="-240">
                <a:solidFill>
                  <a:srgbClr val="FFFFFF"/>
                </a:solidFill>
              </a:defRPr>
            </a:pPr>
            <a:r>
              <a:t>American Community Survey, 2013</a:t>
            </a:r>
          </a:p>
        </p:txBody>
      </p:sp>
      <p:graphicFrame>
        <p:nvGraphicFramePr>
          <p:cNvPr id="242" name="2D Pie Chart"/>
          <p:cNvGraphicFramePr/>
          <p:nvPr/>
        </p:nvGraphicFramePr>
        <p:xfrm>
          <a:off x="1220741" y="1136443"/>
          <a:ext cx="19188350" cy="11108003"/>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71C5E"/>
            </a:gs>
            <a:gs pos="100000">
              <a:srgbClr val="2B0C58"/>
            </a:gs>
          </a:gsLst>
          <a:lin ang="5400000" scaled="0"/>
        </a:gradFill>
        <a:effectLst/>
      </p:bgPr>
    </p:bg>
    <p:spTree>
      <p:nvGrpSpPr>
        <p:cNvPr id="1" name=""/>
        <p:cNvGrpSpPr/>
        <p:nvPr/>
      </p:nvGrpSpPr>
      <p:grpSpPr>
        <a:xfrm>
          <a:off x="0" y="0"/>
          <a:ext cx="0" cy="0"/>
          <a:chOff x="0" y="0"/>
          <a:chExt cx="0" cy="0"/>
        </a:xfrm>
      </p:grpSpPr>
      <p:pic>
        <p:nvPicPr>
          <p:cNvPr id="356" name="glow.png" descr="glow.png"/>
          <p:cNvPicPr>
            <a:picLocks noChangeAspect="1"/>
          </p:cNvPicPr>
          <p:nvPr/>
        </p:nvPicPr>
        <p:blipFill>
          <a:blip r:embed="rId2">
            <a:extLst/>
          </a:blip>
          <a:stretch>
            <a:fillRect/>
          </a:stretch>
        </p:blipFill>
        <p:spPr>
          <a:xfrm>
            <a:off x="-1659970" y="-6660158"/>
            <a:ext cx="27036505" cy="27036505"/>
          </a:xfrm>
          <a:prstGeom prst="rect">
            <a:avLst/>
          </a:prstGeom>
          <a:ln w="12700">
            <a:miter lim="400000"/>
          </a:ln>
        </p:spPr>
      </p:pic>
      <p:grpSp>
        <p:nvGrpSpPr>
          <p:cNvPr id="359" name="How will shared mobility…"/>
          <p:cNvGrpSpPr/>
          <p:nvPr/>
        </p:nvGrpSpPr>
        <p:grpSpPr>
          <a:xfrm>
            <a:off x="2713971" y="4523499"/>
            <a:ext cx="18956061" cy="4669002"/>
            <a:chOff x="-1" y="-1"/>
            <a:chExt cx="18956059" cy="4669000"/>
          </a:xfrm>
        </p:grpSpPr>
        <p:sp>
          <p:nvSpPr>
            <p:cNvPr id="357" name="How will shared mobility…"/>
            <p:cNvSpPr txBox="1"/>
            <p:nvPr/>
          </p:nvSpPr>
          <p:spPr>
            <a:xfrm>
              <a:off x="317498" y="635001"/>
              <a:ext cx="18321061" cy="3398993"/>
            </a:xfrm>
            <a:prstGeom prst="rect">
              <a:avLst/>
            </a:prstGeom>
            <a:solidFill>
              <a:srgbClr val="DDDDDD"/>
            </a:solidFill>
            <a:ln w="12700" cap="flat">
              <a:noFill/>
              <a:miter lim="400000"/>
            </a:ln>
            <a:effectLst/>
            <a:extLst>
              <a:ext uri="{C572A759-6A51-4108-AA02-DFA0A04FC94B}">
                <ma14:wrappingTextBoxFlag xmlns:ma14="http://schemas.microsoft.com/office/mac/drawingml/2011/main" xmlns="" val="1"/>
              </a:ext>
            </a:extLst>
          </p:spPr>
          <p:txBody>
            <a:bodyPr wrap="square" lIns="53575" tIns="53575" rIns="53575" bIns="53575" numCol="1" anchor="ctr">
              <a:spAutoFit/>
            </a:bodyPr>
            <a:lstStyle/>
            <a:p>
              <a:pPr algn="ctr" defTabSz="821529">
                <a:lnSpc>
                  <a:spcPct val="80000"/>
                </a:lnSpc>
                <a:defRPr sz="12000" b="1" spc="-719">
                  <a:solidFill>
                    <a:srgbClr val="221755"/>
                  </a:solidFill>
                </a:defRPr>
              </a:pPr>
              <a:r>
                <a:t>Deep</a:t>
              </a:r>
            </a:p>
            <a:p>
              <a:pPr algn="ctr" defTabSz="821529">
                <a:lnSpc>
                  <a:spcPct val="80000"/>
                </a:lnSpc>
                <a:defRPr sz="12000" b="1" spc="-719">
                  <a:solidFill>
                    <a:srgbClr val="FF35BF"/>
                  </a:solidFill>
                </a:defRPr>
              </a:pPr>
              <a:r>
                <a:t>Decarbonization </a:t>
              </a:r>
            </a:p>
          </p:txBody>
        </p:sp>
        <p:pic>
          <p:nvPicPr>
            <p:cNvPr id="358" name="How will shared mobility…" descr="How will shared mobility…"/>
            <p:cNvPicPr>
              <a:picLocks noChangeAspect="1"/>
            </p:cNvPicPr>
            <p:nvPr/>
          </p:nvPicPr>
          <p:blipFill>
            <a:blip r:embed="rId3">
              <a:extLst/>
            </a:blip>
            <a:stretch>
              <a:fillRect/>
            </a:stretch>
          </p:blipFill>
          <p:spPr>
            <a:xfrm>
              <a:off x="-2" y="-2"/>
              <a:ext cx="18956061" cy="4669002"/>
            </a:xfrm>
            <a:prstGeom prst="rect">
              <a:avLst/>
            </a:prstGeom>
            <a:ln w="12700" cap="flat">
              <a:noFill/>
              <a:miter lim="400000"/>
            </a:ln>
            <a:effectLst/>
          </p:spPr>
        </p:pic>
      </p:gr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71C5E"/>
            </a:gs>
            <a:gs pos="100000">
              <a:srgbClr val="2B0C58"/>
            </a:gs>
          </a:gsLst>
          <a:lin ang="5400000" scaled="0"/>
        </a:gradFill>
        <a:effectLst/>
      </p:bgPr>
    </p:bg>
    <p:spTree>
      <p:nvGrpSpPr>
        <p:cNvPr id="1" name=""/>
        <p:cNvGrpSpPr/>
        <p:nvPr/>
      </p:nvGrpSpPr>
      <p:grpSpPr>
        <a:xfrm>
          <a:off x="0" y="0"/>
          <a:ext cx="0" cy="0"/>
          <a:chOff x="0" y="0"/>
          <a:chExt cx="0" cy="0"/>
        </a:xfrm>
      </p:grpSpPr>
      <p:pic>
        <p:nvPicPr>
          <p:cNvPr id="361" name="image3.png" descr="image3.png"/>
          <p:cNvPicPr>
            <a:picLocks noChangeAspect="1"/>
          </p:cNvPicPr>
          <p:nvPr/>
        </p:nvPicPr>
        <p:blipFill>
          <a:blip r:embed="rId2">
            <a:extLst/>
          </a:blip>
          <a:stretch>
            <a:fillRect/>
          </a:stretch>
        </p:blipFill>
        <p:spPr>
          <a:xfrm>
            <a:off x="-1659970" y="-6660158"/>
            <a:ext cx="27036506" cy="27036505"/>
          </a:xfrm>
          <a:prstGeom prst="rect">
            <a:avLst/>
          </a:prstGeom>
          <a:ln w="12700">
            <a:miter lim="400000"/>
          </a:ln>
        </p:spPr>
      </p:pic>
      <p:grpSp>
        <p:nvGrpSpPr>
          <p:cNvPr id="364" name="New pathways to…"/>
          <p:cNvGrpSpPr/>
          <p:nvPr/>
        </p:nvGrpSpPr>
        <p:grpSpPr>
          <a:xfrm>
            <a:off x="3820364" y="4523502"/>
            <a:ext cx="16743272" cy="4668996"/>
            <a:chOff x="0" y="0"/>
            <a:chExt cx="16743271" cy="4668995"/>
          </a:xfrm>
        </p:grpSpPr>
        <p:sp>
          <p:nvSpPr>
            <p:cNvPr id="363" name="New pathways to…"/>
            <p:cNvSpPr txBox="1"/>
            <p:nvPr/>
          </p:nvSpPr>
          <p:spPr>
            <a:xfrm>
              <a:off x="317500" y="317499"/>
              <a:ext cx="16108272" cy="4033997"/>
            </a:xfrm>
            <a:prstGeom prst="rect">
              <a:avLst/>
            </a:prstGeom>
            <a:solidFill>
              <a:srgbClr val="DDDDDD"/>
            </a:solidFill>
            <a:ln>
              <a:noFill/>
            </a:ln>
            <a:effectLst/>
            <a:extLst>
              <a:ext uri="{C572A759-6A51-4108-AA02-DFA0A04FC94B}">
                <ma14:wrappingTextBoxFlag xmlns:ma14="http://schemas.microsoft.com/office/mac/drawingml/2011/main" xmlns="" val="1"/>
              </a:ext>
            </a:extLst>
          </p:spPr>
          <p:txBody>
            <a:bodyPr wrap="square" lIns="53577" tIns="53577" rIns="53577" bIns="53577" numCol="1" anchor="ctr">
              <a:spAutoFit/>
            </a:bodyPr>
            <a:lstStyle/>
            <a:p>
              <a:pPr algn="ctr" defTabSz="821531">
                <a:lnSpc>
                  <a:spcPct val="80000"/>
                </a:lnSpc>
                <a:defRPr sz="12000" b="1" spc="-719">
                  <a:solidFill>
                    <a:srgbClr val="221755"/>
                  </a:solidFill>
                </a:defRPr>
              </a:pPr>
              <a:r>
                <a:t>New pathways to</a:t>
              </a:r>
            </a:p>
            <a:p>
              <a:pPr algn="ctr" defTabSz="821531">
                <a:lnSpc>
                  <a:spcPct val="80000"/>
                </a:lnSpc>
                <a:defRPr sz="12000" b="1" spc="-719">
                  <a:solidFill>
                    <a:srgbClr val="FF35BF"/>
                  </a:solidFill>
                </a:defRPr>
              </a:pPr>
              <a:r>
                <a:t>electrify vehicle miles</a:t>
              </a:r>
            </a:p>
          </p:txBody>
        </p:sp>
        <p:pic>
          <p:nvPicPr>
            <p:cNvPr id="362" name="New pathways to…" descr="New pathways to…"/>
            <p:cNvPicPr>
              <a:picLocks/>
            </p:cNvPicPr>
            <p:nvPr/>
          </p:nvPicPr>
          <p:blipFill>
            <a:blip r:embed="rId3">
              <a:extLst/>
            </a:blip>
            <a:stretch>
              <a:fillRect/>
            </a:stretch>
          </p:blipFill>
          <p:spPr>
            <a:xfrm>
              <a:off x="-1" y="-1"/>
              <a:ext cx="16743272" cy="4668997"/>
            </a:xfrm>
            <a:prstGeom prst="rect">
              <a:avLst/>
            </a:prstGeom>
            <a:effectLst/>
          </p:spPr>
        </p:pic>
      </p:gr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Rectangle"/>
          <p:cNvSpPr/>
          <p:nvPr/>
        </p:nvSpPr>
        <p:spPr>
          <a:xfrm>
            <a:off x="1958668" y="4040623"/>
            <a:ext cx="9566752" cy="3555187"/>
          </a:xfrm>
          <a:prstGeom prst="rect">
            <a:avLst/>
          </a:prstGeom>
          <a:solidFill>
            <a:srgbClr val="392456"/>
          </a:solidFill>
          <a:ln w="12700">
            <a:miter lim="400000"/>
          </a:ln>
        </p:spPr>
        <p:txBody>
          <a:bodyPr tIns="91439" bIns="91439" anchor="ctr"/>
          <a:lstStyle/>
          <a:p>
            <a:pPr>
              <a:defRPr>
                <a:latin typeface="+mj-lt"/>
                <a:ea typeface="+mj-ea"/>
                <a:cs typeface="+mj-cs"/>
                <a:sym typeface="Arial"/>
              </a:defRPr>
            </a:pPr>
            <a:endParaRPr/>
          </a:p>
        </p:txBody>
      </p:sp>
      <p:sp>
        <p:nvSpPr>
          <p:cNvPr id="367" name="High Upfront Cost"/>
          <p:cNvSpPr txBox="1"/>
          <p:nvPr/>
        </p:nvSpPr>
        <p:spPr>
          <a:xfrm>
            <a:off x="441156" y="5213379"/>
            <a:ext cx="12601776" cy="1209673"/>
          </a:xfrm>
          <a:prstGeom prst="rect">
            <a:avLst/>
          </a:prstGeom>
          <a:ln w="12700">
            <a:miter lim="400000"/>
          </a:ln>
          <a:extLst>
            <a:ext uri="{C572A759-6A51-4108-AA02-DFA0A04FC94B}">
              <ma14:wrappingTextBoxFlag xmlns:ma14="http://schemas.microsoft.com/office/mac/drawingml/2011/main" xmlns="" val="1"/>
            </a:ext>
          </a:extLst>
        </p:spPr>
        <p:txBody>
          <a:bodyPr lIns="71435" tIns="71435" rIns="71435" bIns="71435" anchor="ctr">
            <a:spAutoFit/>
          </a:bodyPr>
          <a:lstStyle>
            <a:lvl1pPr algn="ctr" defTabSz="584200">
              <a:lnSpc>
                <a:spcPct val="70000"/>
              </a:lnSpc>
              <a:defRPr sz="7000" b="1" spc="-419">
                <a:solidFill>
                  <a:srgbClr val="FFFFFF"/>
                </a:solidFill>
              </a:defRPr>
            </a:lvl1pPr>
          </a:lstStyle>
          <a:p>
            <a:r>
              <a:t>High Upfront Cost</a:t>
            </a:r>
          </a:p>
        </p:txBody>
      </p:sp>
      <p:sp>
        <p:nvSpPr>
          <p:cNvPr id="368" name="Rectangle"/>
          <p:cNvSpPr/>
          <p:nvPr/>
        </p:nvSpPr>
        <p:spPr>
          <a:xfrm>
            <a:off x="12858581" y="4040623"/>
            <a:ext cx="9566751" cy="3555187"/>
          </a:xfrm>
          <a:prstGeom prst="rect">
            <a:avLst/>
          </a:prstGeom>
          <a:solidFill>
            <a:srgbClr val="392456"/>
          </a:solidFill>
          <a:ln w="12700">
            <a:miter lim="400000"/>
          </a:ln>
        </p:spPr>
        <p:txBody>
          <a:bodyPr tIns="91439" bIns="91439" anchor="ctr"/>
          <a:lstStyle/>
          <a:p>
            <a:pPr>
              <a:defRPr>
                <a:latin typeface="+mj-lt"/>
                <a:ea typeface="+mj-ea"/>
                <a:cs typeface="+mj-cs"/>
                <a:sym typeface="Arial"/>
              </a:defRPr>
            </a:pPr>
            <a:endParaRPr/>
          </a:p>
        </p:txBody>
      </p:sp>
      <p:sp>
        <p:nvSpPr>
          <p:cNvPr id="369" name="Insufficient Range"/>
          <p:cNvSpPr txBox="1"/>
          <p:nvPr/>
        </p:nvSpPr>
        <p:spPr>
          <a:xfrm>
            <a:off x="11341068" y="5213379"/>
            <a:ext cx="12601776" cy="1209673"/>
          </a:xfrm>
          <a:prstGeom prst="rect">
            <a:avLst/>
          </a:prstGeom>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5" tIns="71435" rIns="71435" bIns="71435" anchor="ctr">
            <a:spAutoFit/>
          </a:bodyPr>
          <a:lstStyle>
            <a:lvl1pPr algn="ctr" defTabSz="584200">
              <a:lnSpc>
                <a:spcPct val="70000"/>
              </a:lnSpc>
              <a:defRPr sz="7000" b="1" spc="-419">
                <a:solidFill>
                  <a:srgbClr val="FFFFFF"/>
                </a:solidFill>
              </a:defRPr>
            </a:lvl1pPr>
          </a:lstStyle>
          <a:p>
            <a:r>
              <a:t>Insufficient Range</a:t>
            </a:r>
          </a:p>
        </p:txBody>
      </p:sp>
      <p:sp>
        <p:nvSpPr>
          <p:cNvPr id="370" name="Rectangle"/>
          <p:cNvSpPr/>
          <p:nvPr/>
        </p:nvSpPr>
        <p:spPr>
          <a:xfrm>
            <a:off x="1958668" y="8740205"/>
            <a:ext cx="9566752" cy="3555186"/>
          </a:xfrm>
          <a:prstGeom prst="rect">
            <a:avLst/>
          </a:prstGeom>
          <a:solidFill>
            <a:srgbClr val="392456"/>
          </a:solidFill>
          <a:ln w="12700">
            <a:miter lim="400000"/>
          </a:ln>
        </p:spPr>
        <p:txBody>
          <a:bodyPr tIns="91439" bIns="91439" anchor="ctr"/>
          <a:lstStyle/>
          <a:p>
            <a:pPr>
              <a:defRPr>
                <a:latin typeface="+mj-lt"/>
                <a:ea typeface="+mj-ea"/>
                <a:cs typeface="+mj-cs"/>
                <a:sym typeface="Arial"/>
              </a:defRPr>
            </a:pPr>
            <a:endParaRPr/>
          </a:p>
        </p:txBody>
      </p:sp>
      <p:sp>
        <p:nvSpPr>
          <p:cNvPr id="371" name="Charging Access"/>
          <p:cNvSpPr txBox="1"/>
          <p:nvPr/>
        </p:nvSpPr>
        <p:spPr>
          <a:xfrm>
            <a:off x="441156" y="9912960"/>
            <a:ext cx="12601776" cy="1209673"/>
          </a:xfrm>
          <a:prstGeom prst="rect">
            <a:avLst/>
          </a:prstGeom>
          <a:ln w="12700">
            <a:miter lim="400000"/>
          </a:ln>
          <a:extLst>
            <a:ext uri="{C572A759-6A51-4108-AA02-DFA0A04FC94B}">
              <ma14:wrappingTextBoxFlag xmlns:ma14="http://schemas.microsoft.com/office/mac/drawingml/2011/main" xmlns="" val="1"/>
            </a:ext>
          </a:extLst>
        </p:spPr>
        <p:txBody>
          <a:bodyPr lIns="71435" tIns="71435" rIns="71435" bIns="71435" anchor="ctr">
            <a:spAutoFit/>
          </a:bodyPr>
          <a:lstStyle>
            <a:lvl1pPr algn="ctr" defTabSz="584200">
              <a:lnSpc>
                <a:spcPct val="70000"/>
              </a:lnSpc>
              <a:defRPr sz="7000" b="1" spc="-419">
                <a:solidFill>
                  <a:srgbClr val="FFFFFF"/>
                </a:solidFill>
              </a:defRPr>
            </a:lvl1pPr>
          </a:lstStyle>
          <a:p>
            <a:r>
              <a:t>Charging Access</a:t>
            </a:r>
          </a:p>
        </p:txBody>
      </p:sp>
      <p:sp>
        <p:nvSpPr>
          <p:cNvPr id="372" name="Rectangle"/>
          <p:cNvSpPr/>
          <p:nvPr/>
        </p:nvSpPr>
        <p:spPr>
          <a:xfrm>
            <a:off x="12858581" y="8740205"/>
            <a:ext cx="9566751" cy="3555186"/>
          </a:xfrm>
          <a:prstGeom prst="rect">
            <a:avLst/>
          </a:prstGeom>
          <a:solidFill>
            <a:srgbClr val="392456"/>
          </a:solidFill>
          <a:ln w="12700">
            <a:miter lim="400000"/>
          </a:ln>
        </p:spPr>
        <p:txBody>
          <a:bodyPr tIns="91439" bIns="91439" anchor="ctr"/>
          <a:lstStyle/>
          <a:p>
            <a:pPr>
              <a:defRPr>
                <a:latin typeface="+mj-lt"/>
                <a:ea typeface="+mj-ea"/>
                <a:cs typeface="+mj-cs"/>
                <a:sym typeface="Arial"/>
              </a:defRPr>
            </a:pPr>
            <a:endParaRPr/>
          </a:p>
        </p:txBody>
      </p:sp>
      <p:sp>
        <p:nvSpPr>
          <p:cNvPr id="373" name="Lack of Familiarity"/>
          <p:cNvSpPr txBox="1"/>
          <p:nvPr/>
        </p:nvSpPr>
        <p:spPr>
          <a:xfrm>
            <a:off x="11341068" y="9912960"/>
            <a:ext cx="12601776" cy="1209673"/>
          </a:xfrm>
          <a:prstGeom prst="rect">
            <a:avLst/>
          </a:prstGeom>
          <a:ln w="12700">
            <a:miter lim="400000"/>
          </a:ln>
          <a:extLst>
            <a:ext uri="{C572A759-6A51-4108-AA02-DFA0A04FC94B}">
              <ma14:wrappingTextBoxFlag xmlns:ma14="http://schemas.microsoft.com/office/mac/drawingml/2011/main" xmlns="" val="1"/>
            </a:ext>
          </a:extLst>
        </p:spPr>
        <p:txBody>
          <a:bodyPr lIns="71435" tIns="71435" rIns="71435" bIns="71435" anchor="ctr">
            <a:spAutoFit/>
          </a:bodyPr>
          <a:lstStyle>
            <a:lvl1pPr algn="ctr" defTabSz="584200">
              <a:lnSpc>
                <a:spcPct val="70000"/>
              </a:lnSpc>
              <a:defRPr sz="7000" b="1" spc="-419">
                <a:solidFill>
                  <a:srgbClr val="FFFFFF"/>
                </a:solidFill>
              </a:defRPr>
            </a:lvl1pPr>
          </a:lstStyle>
          <a:p>
            <a:r>
              <a:t>Lack of Familiarity</a:t>
            </a:r>
          </a:p>
        </p:txBody>
      </p:sp>
      <p:sp>
        <p:nvSpPr>
          <p:cNvPr id="374" name="Barriers to Consumer EV Purchases"/>
          <p:cNvSpPr txBox="1"/>
          <p:nvPr/>
        </p:nvSpPr>
        <p:spPr>
          <a:xfrm>
            <a:off x="3258517" y="1493672"/>
            <a:ext cx="17866966" cy="1402557"/>
          </a:xfrm>
          <a:prstGeom prst="rect">
            <a:avLst/>
          </a:prstGeom>
          <a:ln w="12700">
            <a:miter lim="400000"/>
          </a:ln>
          <a:extLst>
            <a:ext uri="{C572A759-6A51-4108-AA02-DFA0A04FC94B}">
              <ma14:wrappingTextBoxFlag xmlns:ma14="http://schemas.microsoft.com/office/mac/drawingml/2011/main" xmlns="" val="1"/>
            </a:ext>
          </a:extLst>
        </p:spPr>
        <p:txBody>
          <a:bodyPr lIns="53577" tIns="53577" rIns="53577" bIns="53577" anchor="ctr">
            <a:spAutoFit/>
          </a:bodyPr>
          <a:lstStyle>
            <a:lvl1pPr algn="ctr" defTabSz="821531">
              <a:lnSpc>
                <a:spcPct val="80000"/>
              </a:lnSpc>
              <a:defRPr sz="8500" b="1" spc="-509">
                <a:solidFill>
                  <a:srgbClr val="FF35BF"/>
                </a:solidFill>
              </a:defRPr>
            </a:lvl1pPr>
          </a:lstStyle>
          <a:p>
            <a:r>
              <a:t>Barriers to Consumer EV Purchases</a:t>
            </a: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Rectangle"/>
          <p:cNvSpPr/>
          <p:nvPr/>
        </p:nvSpPr>
        <p:spPr>
          <a:xfrm>
            <a:off x="-18056" y="3813978"/>
            <a:ext cx="24420112" cy="7442431"/>
          </a:xfrm>
          <a:prstGeom prst="rect">
            <a:avLst/>
          </a:prstGeom>
          <a:solidFill>
            <a:srgbClr val="ECEBEB"/>
          </a:solidFill>
          <a:ln w="12700">
            <a:miter lim="400000"/>
          </a:ln>
        </p:spPr>
        <p:txBody>
          <a:bodyPr tIns="91439" bIns="91439" anchor="ctr"/>
          <a:lstStyle/>
          <a:p>
            <a:pPr>
              <a:defRPr>
                <a:latin typeface="+mj-lt"/>
                <a:ea typeface="+mj-ea"/>
                <a:cs typeface="+mj-cs"/>
                <a:sym typeface="Arial"/>
              </a:defRPr>
            </a:pPr>
            <a:endParaRPr/>
          </a:p>
        </p:txBody>
      </p:sp>
      <p:sp>
        <p:nvSpPr>
          <p:cNvPr id="379" name="Oval"/>
          <p:cNvSpPr/>
          <p:nvPr/>
        </p:nvSpPr>
        <p:spPr>
          <a:xfrm>
            <a:off x="16864603" y="4425817"/>
            <a:ext cx="6400179" cy="6218754"/>
          </a:xfrm>
          <a:prstGeom prst="ellipse">
            <a:avLst/>
          </a:prstGeom>
          <a:solidFill>
            <a:srgbClr val="392456"/>
          </a:solidFill>
          <a:ln w="25400">
            <a:miter lim="400000"/>
          </a:ln>
          <a:effectLst>
            <a:outerShdw blurRad="25400" dir="5400000" rotWithShape="0">
              <a:srgbClr val="000000">
                <a:alpha val="50000"/>
              </a:srgbClr>
            </a:outerShdw>
          </a:effectLst>
        </p:spPr>
        <p:txBody>
          <a:bodyPr lIns="53577" tIns="53577" rIns="53577" bIns="53577" anchor="ctr"/>
          <a:lstStyle/>
          <a:p>
            <a:pPr algn="ctr" defTabSz="821531">
              <a:lnSpc>
                <a:spcPct val="80000"/>
              </a:lnSpc>
              <a:defRPr sz="15600" b="1" spc="-935">
                <a:solidFill>
                  <a:srgbClr val="FF35BF"/>
                </a:solidFill>
              </a:defRPr>
            </a:pPr>
            <a:endParaRPr/>
          </a:p>
        </p:txBody>
      </p:sp>
      <p:grpSp>
        <p:nvGrpSpPr>
          <p:cNvPr id="382" name="Group"/>
          <p:cNvGrpSpPr/>
          <p:nvPr/>
        </p:nvGrpSpPr>
        <p:grpSpPr>
          <a:xfrm>
            <a:off x="1105896" y="4449093"/>
            <a:ext cx="6400801" cy="6223001"/>
            <a:chOff x="0" y="0"/>
            <a:chExt cx="6400800" cy="6223000"/>
          </a:xfrm>
        </p:grpSpPr>
        <p:sp>
          <p:nvSpPr>
            <p:cNvPr id="380" name="Oval"/>
            <p:cNvSpPr/>
            <p:nvPr/>
          </p:nvSpPr>
          <p:spPr>
            <a:xfrm>
              <a:off x="0" y="0"/>
              <a:ext cx="6400800" cy="6223000"/>
            </a:xfrm>
            <a:prstGeom prst="ellipse">
              <a:avLst/>
            </a:prstGeom>
            <a:solidFill>
              <a:srgbClr val="FF35BF"/>
            </a:solidFill>
            <a:ln w="25400" cap="flat">
              <a:noFill/>
              <a:miter lim="400000"/>
            </a:ln>
            <a:effectLst/>
          </p:spPr>
          <p:txBody>
            <a:bodyPr wrap="square" lIns="53577" tIns="53577" rIns="53577" bIns="53577" numCol="1" anchor="ctr">
              <a:noAutofit/>
            </a:bodyPr>
            <a:lstStyle/>
            <a:p>
              <a:pPr algn="ctr" defTabSz="821531">
                <a:lnSpc>
                  <a:spcPct val="80000"/>
                </a:lnSpc>
                <a:defRPr sz="15600" b="1" spc="-935">
                  <a:solidFill>
                    <a:srgbClr val="333D47"/>
                  </a:solidFill>
                </a:defRPr>
              </a:pPr>
              <a:endParaRPr/>
            </a:p>
          </p:txBody>
        </p:sp>
        <p:sp>
          <p:nvSpPr>
            <p:cNvPr id="381" name="Lower Variable Costs"/>
            <p:cNvSpPr txBox="1"/>
            <p:nvPr/>
          </p:nvSpPr>
          <p:spPr>
            <a:xfrm>
              <a:off x="1117926" y="1960642"/>
              <a:ext cx="4164948" cy="230171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3577" tIns="53577" rIns="53577" bIns="53577" numCol="1" anchor="ctr">
              <a:spAutoFit/>
            </a:bodyPr>
            <a:lstStyle>
              <a:lvl1pPr algn="ctr" defTabSz="821531">
                <a:lnSpc>
                  <a:spcPct val="70000"/>
                </a:lnSpc>
                <a:defRPr sz="6000" spc="-360">
                  <a:solidFill>
                    <a:srgbClr val="FFFFFF"/>
                  </a:solidFill>
                </a:defRPr>
              </a:lvl1pPr>
            </a:lstStyle>
            <a:p>
              <a:r>
                <a:t>Lower Variable Costs</a:t>
              </a:r>
            </a:p>
          </p:txBody>
        </p:sp>
      </p:grpSp>
      <p:grpSp>
        <p:nvGrpSpPr>
          <p:cNvPr id="385" name="Group"/>
          <p:cNvGrpSpPr/>
          <p:nvPr/>
        </p:nvGrpSpPr>
        <p:grpSpPr>
          <a:xfrm>
            <a:off x="8991600" y="4423693"/>
            <a:ext cx="13486866" cy="6223001"/>
            <a:chOff x="0" y="0"/>
            <a:chExt cx="13486865" cy="6223000"/>
          </a:xfrm>
        </p:grpSpPr>
        <p:sp>
          <p:nvSpPr>
            <p:cNvPr id="383" name="Oval"/>
            <p:cNvSpPr/>
            <p:nvPr/>
          </p:nvSpPr>
          <p:spPr>
            <a:xfrm>
              <a:off x="0" y="0"/>
              <a:ext cx="6400800" cy="6223000"/>
            </a:xfrm>
            <a:prstGeom prst="ellipse">
              <a:avLst/>
            </a:prstGeom>
            <a:solidFill>
              <a:srgbClr val="3B2A91"/>
            </a:solidFill>
            <a:ln w="25400" cap="flat">
              <a:noFill/>
              <a:miter lim="400000"/>
            </a:ln>
            <a:effectLst>
              <a:outerShdw blurRad="25400" dir="5400000" rotWithShape="0">
                <a:srgbClr val="000000">
                  <a:alpha val="50000"/>
                </a:srgbClr>
              </a:outerShdw>
            </a:effectLst>
          </p:spPr>
          <p:txBody>
            <a:bodyPr wrap="square" lIns="53577" tIns="53577" rIns="53577" bIns="53577" numCol="1" anchor="ctr">
              <a:noAutofit/>
            </a:bodyPr>
            <a:lstStyle/>
            <a:p>
              <a:pPr algn="ctr" defTabSz="821531">
                <a:lnSpc>
                  <a:spcPct val="80000"/>
                </a:lnSpc>
                <a:defRPr sz="15600" b="1" spc="-935">
                  <a:solidFill>
                    <a:srgbClr val="333D47"/>
                  </a:solidFill>
                </a:defRPr>
              </a:pPr>
              <a:endParaRPr/>
            </a:p>
          </p:txBody>
        </p:sp>
        <p:sp>
          <p:nvSpPr>
            <p:cNvPr id="384" name="Optimized Management"/>
            <p:cNvSpPr txBox="1"/>
            <p:nvPr/>
          </p:nvSpPr>
          <p:spPr>
            <a:xfrm>
              <a:off x="8693568" y="2280682"/>
              <a:ext cx="4793298" cy="166163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3577" tIns="53577" rIns="53577" bIns="53577" numCol="1" anchor="ctr">
              <a:spAutoFit/>
            </a:bodyPr>
            <a:lstStyle>
              <a:lvl1pPr algn="ctr" defTabSz="821531">
                <a:lnSpc>
                  <a:spcPct val="70000"/>
                </a:lnSpc>
                <a:defRPr sz="6000" spc="-360">
                  <a:solidFill>
                    <a:srgbClr val="FFFFFF"/>
                  </a:solidFill>
                </a:defRPr>
              </a:lvl1pPr>
            </a:lstStyle>
            <a:p>
              <a:r>
                <a:t>Optimized Management</a:t>
              </a:r>
            </a:p>
          </p:txBody>
        </p:sp>
      </p:grpSp>
      <p:sp>
        <p:nvSpPr>
          <p:cNvPr id="386" name="High Utilization"/>
          <p:cNvSpPr txBox="1"/>
          <p:nvPr/>
        </p:nvSpPr>
        <p:spPr>
          <a:xfrm>
            <a:off x="9819368" y="7024415"/>
            <a:ext cx="4745265" cy="1021557"/>
          </a:xfrm>
          <a:prstGeom prst="rect">
            <a:avLst/>
          </a:prstGeom>
          <a:ln w="12700">
            <a:miter lim="400000"/>
          </a:ln>
          <a:extLst>
            <a:ext uri="{C572A759-6A51-4108-AA02-DFA0A04FC94B}">
              <ma14:wrappingTextBoxFlag xmlns:ma14="http://schemas.microsoft.com/office/mac/drawingml/2011/main" xmlns="" val="1"/>
            </a:ext>
          </a:extLst>
        </p:spPr>
        <p:txBody>
          <a:bodyPr lIns="53577" tIns="53577" rIns="53577" bIns="53577" anchor="ctr">
            <a:spAutoFit/>
          </a:bodyPr>
          <a:lstStyle>
            <a:lvl1pPr algn="ctr" defTabSz="821531">
              <a:lnSpc>
                <a:spcPct val="70000"/>
              </a:lnSpc>
              <a:defRPr sz="6000" spc="-360">
                <a:solidFill>
                  <a:srgbClr val="FFFFFF"/>
                </a:solidFill>
              </a:defRPr>
            </a:lvl1pPr>
          </a:lstStyle>
          <a:p>
            <a:r>
              <a:t>High Utilization</a:t>
            </a:r>
          </a:p>
        </p:txBody>
      </p:sp>
      <p:sp>
        <p:nvSpPr>
          <p:cNvPr id="387" name="Why Shared Fleets Will Want EVs"/>
          <p:cNvSpPr txBox="1"/>
          <p:nvPr/>
        </p:nvSpPr>
        <p:spPr>
          <a:xfrm>
            <a:off x="3258517" y="1405536"/>
            <a:ext cx="17866966" cy="1402557"/>
          </a:xfrm>
          <a:prstGeom prst="rect">
            <a:avLst/>
          </a:prstGeom>
          <a:ln w="12700">
            <a:miter lim="400000"/>
          </a:ln>
          <a:extLst>
            <a:ext uri="{C572A759-6A51-4108-AA02-DFA0A04FC94B}">
              <ma14:wrappingTextBoxFlag xmlns:ma14="http://schemas.microsoft.com/office/mac/drawingml/2011/main" xmlns="" val="1"/>
            </a:ext>
          </a:extLst>
        </p:spPr>
        <p:txBody>
          <a:bodyPr lIns="53577" tIns="53577" rIns="53577" bIns="53577" anchor="ctr">
            <a:spAutoFit/>
          </a:bodyPr>
          <a:lstStyle>
            <a:lvl1pPr algn="ctr" defTabSz="821531">
              <a:lnSpc>
                <a:spcPct val="80000"/>
              </a:lnSpc>
              <a:defRPr sz="8500" b="1" spc="-509">
                <a:solidFill>
                  <a:srgbClr val="FF35BF"/>
                </a:solidFill>
              </a:defRPr>
            </a:lvl1pPr>
          </a:lstStyle>
          <a:p>
            <a:r>
              <a:t>Why Shared Fleets Will Want EVs</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71C5E"/>
            </a:gs>
            <a:gs pos="100000">
              <a:srgbClr val="2B0C58"/>
            </a:gs>
          </a:gsLst>
          <a:lin ang="5400000" scaled="0"/>
        </a:gradFill>
        <a:effectLst/>
      </p:bgPr>
    </p:bg>
    <p:spTree>
      <p:nvGrpSpPr>
        <p:cNvPr id="1" name=""/>
        <p:cNvGrpSpPr/>
        <p:nvPr/>
      </p:nvGrpSpPr>
      <p:grpSpPr>
        <a:xfrm>
          <a:off x="0" y="0"/>
          <a:ext cx="0" cy="0"/>
          <a:chOff x="0" y="0"/>
          <a:chExt cx="0" cy="0"/>
        </a:xfrm>
      </p:grpSpPr>
      <p:pic>
        <p:nvPicPr>
          <p:cNvPr id="391" name="image3.png" descr="image3.png"/>
          <p:cNvPicPr>
            <a:picLocks noChangeAspect="1"/>
          </p:cNvPicPr>
          <p:nvPr/>
        </p:nvPicPr>
        <p:blipFill>
          <a:blip r:embed="rId2">
            <a:extLst/>
          </a:blip>
          <a:stretch>
            <a:fillRect/>
          </a:stretch>
        </p:blipFill>
        <p:spPr>
          <a:xfrm>
            <a:off x="-3768170" y="-6888758"/>
            <a:ext cx="27036506" cy="27036505"/>
          </a:xfrm>
          <a:prstGeom prst="rect">
            <a:avLst/>
          </a:prstGeom>
          <a:ln w="12700">
            <a:miter lim="400000"/>
          </a:ln>
        </p:spPr>
      </p:pic>
      <p:pic>
        <p:nvPicPr>
          <p:cNvPr id="392" name="1_QBqqKxtURborNyaPRbNXTQ.png" descr="1_QBqqKxtURborNyaPRbNXTQ.png"/>
          <p:cNvPicPr>
            <a:picLocks noChangeAspect="1"/>
          </p:cNvPicPr>
          <p:nvPr/>
        </p:nvPicPr>
        <p:blipFill>
          <a:blip r:embed="rId3">
            <a:extLst/>
          </a:blip>
          <a:stretch>
            <a:fillRect/>
          </a:stretch>
        </p:blipFill>
        <p:spPr>
          <a:xfrm>
            <a:off x="4981277" y="-1037878"/>
            <a:ext cx="14421446" cy="14421446"/>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71C5E"/>
            </a:gs>
            <a:gs pos="100000">
              <a:srgbClr val="2B0C58"/>
            </a:gs>
          </a:gsLst>
          <a:lin ang="5400000" scaled="0"/>
        </a:gradFill>
        <a:effectLst/>
      </p:bgPr>
    </p:bg>
    <p:spTree>
      <p:nvGrpSpPr>
        <p:cNvPr id="1" name=""/>
        <p:cNvGrpSpPr/>
        <p:nvPr/>
      </p:nvGrpSpPr>
      <p:grpSpPr>
        <a:xfrm>
          <a:off x="0" y="0"/>
          <a:ext cx="0" cy="0"/>
          <a:chOff x="0" y="0"/>
          <a:chExt cx="0" cy="0"/>
        </a:xfrm>
      </p:grpSpPr>
      <p:pic>
        <p:nvPicPr>
          <p:cNvPr id="394" name="glow.png" descr="glow.png"/>
          <p:cNvPicPr>
            <a:picLocks noChangeAspect="1"/>
          </p:cNvPicPr>
          <p:nvPr/>
        </p:nvPicPr>
        <p:blipFill>
          <a:blip r:embed="rId3">
            <a:extLst/>
          </a:blip>
          <a:stretch>
            <a:fillRect/>
          </a:stretch>
        </p:blipFill>
        <p:spPr>
          <a:xfrm>
            <a:off x="-1326253" y="-6660254"/>
            <a:ext cx="27036505" cy="27036505"/>
          </a:xfrm>
          <a:prstGeom prst="rect">
            <a:avLst/>
          </a:prstGeom>
          <a:ln w="12700">
            <a:miter lim="400000"/>
          </a:ln>
        </p:spPr>
      </p:pic>
      <p:pic>
        <p:nvPicPr>
          <p:cNvPr id="395" name="Image" descr="Image"/>
          <p:cNvPicPr>
            <a:picLocks noChangeAspect="1"/>
          </p:cNvPicPr>
          <p:nvPr/>
        </p:nvPicPr>
        <p:blipFill>
          <a:blip r:embed="rId4">
            <a:extLst/>
          </a:blip>
          <a:stretch>
            <a:fillRect/>
          </a:stretch>
        </p:blipFill>
        <p:spPr>
          <a:xfrm>
            <a:off x="21525965" y="11639439"/>
            <a:ext cx="2492236" cy="1959805"/>
          </a:xfrm>
          <a:prstGeom prst="rect">
            <a:avLst/>
          </a:prstGeom>
          <a:ln w="12700">
            <a:miter lim="400000"/>
          </a:ln>
        </p:spPr>
      </p:pic>
      <p:sp>
        <p:nvSpPr>
          <p:cNvPr id="396" name="Corey Ershow | Transportation Policy Manager"/>
          <p:cNvSpPr txBox="1"/>
          <p:nvPr/>
        </p:nvSpPr>
        <p:spPr>
          <a:xfrm>
            <a:off x="-1303879" y="12286346"/>
            <a:ext cx="15104810" cy="665953"/>
          </a:xfrm>
          <a:prstGeom prst="rect">
            <a:avLst/>
          </a:prstGeom>
          <a:ln w="12700">
            <a:miter lim="400000"/>
          </a:ln>
          <a:extLst>
            <a:ext uri="{C572A759-6A51-4108-AA02-DFA0A04FC94B}">
              <ma14:wrappingTextBoxFlag xmlns:ma14="http://schemas.microsoft.com/office/mac/drawingml/2011/main" xmlns="" val="1"/>
            </a:ext>
          </a:extLst>
        </p:spPr>
        <p:txBody>
          <a:bodyPr lIns="53575" tIns="53575" rIns="53575" bIns="53575" anchor="ctr">
            <a:spAutoFit/>
          </a:bodyPr>
          <a:lstStyle>
            <a:lvl1pPr algn="ctr" defTabSz="821529">
              <a:lnSpc>
                <a:spcPct val="80000"/>
              </a:lnSpc>
              <a:defRPr sz="3700" spc="-221">
                <a:solidFill>
                  <a:srgbClr val="F3F3F5"/>
                </a:solidFill>
              </a:defRPr>
            </a:lvl1pPr>
          </a:lstStyle>
          <a:p>
            <a:r>
              <a:t>Corey Ershow | Transportation Policy Manager</a:t>
            </a:r>
          </a:p>
        </p:txBody>
      </p:sp>
      <p:sp>
        <p:nvSpPr>
          <p:cNvPr id="397" name="The End of Car Ownership…"/>
          <p:cNvSpPr txBox="1"/>
          <p:nvPr/>
        </p:nvSpPr>
        <p:spPr>
          <a:xfrm>
            <a:off x="2422242" y="4945143"/>
            <a:ext cx="19539516" cy="3825713"/>
          </a:xfrm>
          <a:prstGeom prst="rect">
            <a:avLst/>
          </a:prstGeom>
          <a:ln w="12700">
            <a:miter lim="400000"/>
          </a:ln>
          <a:extLst>
            <a:ext uri="{C572A759-6A51-4108-AA02-DFA0A04FC94B}">
              <ma14:wrappingTextBoxFlag xmlns:ma14="http://schemas.microsoft.com/office/mac/drawingml/2011/main" xmlns="" val="1"/>
            </a:ext>
          </a:extLst>
        </p:spPr>
        <p:txBody>
          <a:bodyPr lIns="53575" tIns="53575" rIns="53575" bIns="53575" anchor="ctr">
            <a:spAutoFit/>
          </a:bodyPr>
          <a:lstStyle/>
          <a:p>
            <a:pPr algn="ctr" defTabSz="821529">
              <a:lnSpc>
                <a:spcPct val="80000"/>
              </a:lnSpc>
              <a:defRPr sz="12000" b="1" spc="-719">
                <a:solidFill>
                  <a:srgbClr val="F3F3F5"/>
                </a:solidFill>
              </a:defRPr>
            </a:pPr>
            <a:r>
              <a:t>The End of Car Ownership </a:t>
            </a:r>
          </a:p>
          <a:p>
            <a:pPr algn="ctr" defTabSz="821529">
              <a:lnSpc>
                <a:spcPct val="80000"/>
              </a:lnSpc>
              <a:defRPr sz="2000" spc="-119">
                <a:solidFill>
                  <a:srgbClr val="F3F3F5"/>
                </a:solidFill>
              </a:defRPr>
            </a:pPr>
            <a:r>
              <a:t> </a:t>
            </a:r>
          </a:p>
          <a:p>
            <a:pPr algn="ctr" defTabSz="821529">
              <a:lnSpc>
                <a:spcPct val="80000"/>
              </a:lnSpc>
              <a:defRPr sz="3000" spc="-179">
                <a:solidFill>
                  <a:srgbClr val="F3F3F5"/>
                </a:solidFill>
              </a:defRPr>
            </a:pPr>
            <a:r>
              <a:t> </a:t>
            </a:r>
          </a:p>
          <a:p>
            <a:pPr algn="ctr" defTabSz="821529">
              <a:lnSpc>
                <a:spcPct val="80000"/>
              </a:lnSpc>
              <a:defRPr sz="6000" spc="-359">
                <a:solidFill>
                  <a:srgbClr val="F3F3F5"/>
                </a:solidFill>
              </a:defRPr>
            </a:pPr>
            <a:r>
              <a:t>Sustainable Transportation Through Shared, Electric, Autonomous Vehicles </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image1.jpeg" descr="image1.jpeg"/>
          <p:cNvPicPr>
            <a:picLocks noChangeAspect="1"/>
          </p:cNvPicPr>
          <p:nvPr/>
        </p:nvPicPr>
        <p:blipFill>
          <a:blip r:embed="rId3">
            <a:extLst/>
          </a:blip>
          <a:stretch>
            <a:fillRect/>
          </a:stretch>
        </p:blipFill>
        <p:spPr>
          <a:xfrm>
            <a:off x="-49910" y="-24534"/>
            <a:ext cx="24449494" cy="13765067"/>
          </a:xfrm>
          <a:prstGeom prst="rect">
            <a:avLst/>
          </a:prstGeom>
          <a:ln w="12700">
            <a:miter lim="400000"/>
          </a:ln>
        </p:spPr>
      </p:pic>
      <p:sp>
        <p:nvSpPr>
          <p:cNvPr id="247" name="Rectangle"/>
          <p:cNvSpPr/>
          <p:nvPr/>
        </p:nvSpPr>
        <p:spPr>
          <a:xfrm>
            <a:off x="-63122" y="-29065"/>
            <a:ext cx="25915406" cy="15277649"/>
          </a:xfrm>
          <a:prstGeom prst="rect">
            <a:avLst/>
          </a:prstGeom>
          <a:solidFill>
            <a:srgbClr val="535353">
              <a:alpha val="28537"/>
            </a:srgbClr>
          </a:solidFill>
          <a:ln w="12700">
            <a:miter lim="400000"/>
          </a:ln>
        </p:spPr>
        <p:txBody>
          <a:bodyPr lIns="91437" tIns="91437" rIns="91437" bIns="91437" anchor="ctr"/>
          <a:lstStyle/>
          <a:p>
            <a:pPr algn="ctr" defTabSz="584200">
              <a:lnSpc>
                <a:spcPct val="80000"/>
              </a:lnSpc>
              <a:defRPr sz="15800" b="1" spc="-947">
                <a:solidFill>
                  <a:srgbClr val="333D47"/>
                </a:solidFill>
              </a:defRPr>
            </a:pPr>
            <a:endParaRPr/>
          </a:p>
        </p:txBody>
      </p:sp>
      <p:grpSp>
        <p:nvGrpSpPr>
          <p:cNvPr id="250" name="Congestion costs U.S. commuters…"/>
          <p:cNvGrpSpPr/>
          <p:nvPr/>
        </p:nvGrpSpPr>
        <p:grpSpPr>
          <a:xfrm>
            <a:off x="4009088" y="3395740"/>
            <a:ext cx="16331498" cy="6924522"/>
            <a:chOff x="-1" y="0"/>
            <a:chExt cx="16331496" cy="6924520"/>
          </a:xfrm>
        </p:grpSpPr>
        <p:sp>
          <p:nvSpPr>
            <p:cNvPr id="248" name="Congestion costs U.S. commuters…"/>
            <p:cNvSpPr txBox="1"/>
            <p:nvPr/>
          </p:nvSpPr>
          <p:spPr>
            <a:xfrm>
              <a:off x="317500" y="635000"/>
              <a:ext cx="15696495" cy="5654513"/>
            </a:xfrm>
            <a:prstGeom prst="rect">
              <a:avLst/>
            </a:prstGeom>
            <a:solidFill>
              <a:srgbClr val="DDDDDD"/>
            </a:solidFill>
            <a:ln w="12700" cap="flat">
              <a:noFill/>
              <a:miter lim="400000"/>
            </a:ln>
            <a:effectLst/>
            <a:extLst>
              <a:ext uri="{C572A759-6A51-4108-AA02-DFA0A04FC94B}">
                <ma14:wrappingTextBoxFlag xmlns:ma14="http://schemas.microsoft.com/office/mac/drawingml/2011/main" xmlns="" val="1"/>
              </a:ext>
            </a:extLst>
          </p:spPr>
          <p:txBody>
            <a:bodyPr wrap="square" lIns="53575" tIns="53575" rIns="53575" bIns="53575" numCol="1" anchor="ctr">
              <a:spAutoFit/>
            </a:bodyPr>
            <a:lstStyle/>
            <a:p>
              <a:pPr defTabSz="821529">
                <a:lnSpc>
                  <a:spcPct val="80000"/>
                </a:lnSpc>
                <a:defRPr sz="14000" b="1" spc="-839">
                  <a:solidFill>
                    <a:srgbClr val="221755"/>
                  </a:solidFill>
                </a:defRPr>
              </a:pPr>
              <a:r>
                <a:t>Congestion costs U.S. commuters</a:t>
              </a:r>
            </a:p>
            <a:p>
              <a:pPr defTabSz="821529">
                <a:lnSpc>
                  <a:spcPct val="80000"/>
                </a:lnSpc>
                <a:defRPr sz="14000" b="1" spc="-839">
                  <a:solidFill>
                    <a:srgbClr val="FF35BF"/>
                  </a:solidFill>
                </a:defRPr>
              </a:pPr>
              <a:r>
                <a:t>$160 billion a year</a:t>
              </a:r>
            </a:p>
          </p:txBody>
        </p:sp>
        <p:pic>
          <p:nvPicPr>
            <p:cNvPr id="249" name="Congestion costs U.S. commuters…" descr="Congestion costs U.S. commuters…"/>
            <p:cNvPicPr>
              <a:picLocks noChangeAspect="1"/>
            </p:cNvPicPr>
            <p:nvPr/>
          </p:nvPicPr>
          <p:blipFill>
            <a:blip r:embed="rId4">
              <a:extLst/>
            </a:blip>
            <a:stretch>
              <a:fillRect/>
            </a:stretch>
          </p:blipFill>
          <p:spPr>
            <a:xfrm>
              <a:off x="-2" y="-1"/>
              <a:ext cx="16331497" cy="6924521"/>
            </a:xfrm>
            <a:prstGeom prst="rect">
              <a:avLst/>
            </a:prstGeom>
            <a:ln w="12700" cap="flat">
              <a:noFill/>
              <a:miter lim="400000"/>
            </a:ln>
            <a:effectLst/>
          </p:spPr>
        </p:pic>
      </p:grpSp>
      <p:sp>
        <p:nvSpPr>
          <p:cNvPr id="251" name="TTI Urban Mobility Scorecard 2015"/>
          <p:cNvSpPr txBox="1"/>
          <p:nvPr/>
        </p:nvSpPr>
        <p:spPr>
          <a:xfrm>
            <a:off x="18101391" y="13085190"/>
            <a:ext cx="5400530" cy="563877"/>
          </a:xfrm>
          <a:prstGeom prst="rect">
            <a:avLst/>
          </a:prstGeom>
          <a:ln w="12700">
            <a:miter lim="400000"/>
          </a:ln>
          <a:extLst>
            <a:ext uri="{C572A759-6A51-4108-AA02-DFA0A04FC94B}">
              <ma14:wrappingTextBoxFlag xmlns:ma14="http://schemas.microsoft.com/office/mac/drawingml/2011/main" xmlns="" val="1"/>
            </a:ext>
          </a:extLst>
        </p:spPr>
        <p:txBody>
          <a:bodyPr wrap="none" lIns="91437" tIns="91437" rIns="91437" bIns="91437">
            <a:spAutoFit/>
          </a:bodyPr>
          <a:lstStyle>
            <a:lvl1pPr>
              <a:defRPr sz="2500" b="1">
                <a:solidFill>
                  <a:srgbClr val="FFFFFF"/>
                </a:solidFill>
              </a:defRPr>
            </a:lvl1pPr>
          </a:lstStyle>
          <a:p>
            <a:r>
              <a:t>TTI Urban Mobility Scorecard 2015</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Rectangle"/>
          <p:cNvSpPr/>
          <p:nvPr/>
        </p:nvSpPr>
        <p:spPr>
          <a:xfrm>
            <a:off x="-204304" y="-270566"/>
            <a:ext cx="24792608" cy="14257133"/>
          </a:xfrm>
          <a:prstGeom prst="rect">
            <a:avLst/>
          </a:prstGeom>
          <a:solidFill>
            <a:srgbClr val="1E226B"/>
          </a:solidFill>
          <a:ln w="25400">
            <a:solidFill>
              <a:schemeClr val="accent1"/>
            </a:solidFill>
            <a:miter/>
          </a:ln>
        </p:spPr>
        <p:txBody>
          <a:bodyPr lIns="91437" tIns="91437" rIns="91437" bIns="91437" anchor="ctr"/>
          <a:lstStyle/>
          <a:p>
            <a:pPr>
              <a:defRPr>
                <a:latin typeface="+mj-lt"/>
                <a:ea typeface="+mj-ea"/>
                <a:cs typeface="+mj-cs"/>
                <a:sym typeface="Arial"/>
              </a:defRPr>
            </a:pPr>
            <a:endParaRPr/>
          </a:p>
        </p:txBody>
      </p:sp>
      <p:grpSp>
        <p:nvGrpSpPr>
          <p:cNvPr id="258" name="35,200 Americans died in traffic crashes in 2015"/>
          <p:cNvGrpSpPr/>
          <p:nvPr/>
        </p:nvGrpSpPr>
        <p:grpSpPr>
          <a:xfrm>
            <a:off x="3820360" y="3395740"/>
            <a:ext cx="16743279" cy="6924522"/>
            <a:chOff x="-1" y="0"/>
            <a:chExt cx="16743277" cy="6924520"/>
          </a:xfrm>
        </p:grpSpPr>
        <p:sp>
          <p:nvSpPr>
            <p:cNvPr id="256" name="35,200 Americans died in traffic crashes in 2015"/>
            <p:cNvSpPr txBox="1"/>
            <p:nvPr/>
          </p:nvSpPr>
          <p:spPr>
            <a:xfrm>
              <a:off x="317499" y="635000"/>
              <a:ext cx="16108278" cy="5654513"/>
            </a:xfrm>
            <a:prstGeom prst="rect">
              <a:avLst/>
            </a:prstGeom>
            <a:solidFill>
              <a:srgbClr val="DDDDDD"/>
            </a:solidFill>
            <a:ln w="12700" cap="flat">
              <a:noFill/>
              <a:miter lim="400000"/>
            </a:ln>
            <a:effectLst/>
            <a:extLst>
              <a:ext uri="{C572A759-6A51-4108-AA02-DFA0A04FC94B}">
                <ma14:wrappingTextBoxFlag xmlns:ma14="http://schemas.microsoft.com/office/mac/drawingml/2011/main" xmlns="" val="1"/>
              </a:ext>
            </a:extLst>
          </p:spPr>
          <p:txBody>
            <a:bodyPr wrap="square" lIns="53575" tIns="53575" rIns="53575" bIns="53575" numCol="1" anchor="ctr">
              <a:spAutoFit/>
            </a:bodyPr>
            <a:lstStyle/>
            <a:p>
              <a:pPr defTabSz="821529">
                <a:lnSpc>
                  <a:spcPct val="80000"/>
                </a:lnSpc>
                <a:defRPr sz="14000" b="1" spc="-839">
                  <a:solidFill>
                    <a:srgbClr val="FF35BF"/>
                  </a:solidFill>
                </a:defRPr>
              </a:pPr>
              <a:r>
                <a:t>40,000 </a:t>
              </a:r>
              <a:r>
                <a:rPr>
                  <a:solidFill>
                    <a:srgbClr val="221755"/>
                  </a:solidFill>
                </a:rPr>
                <a:t>Americans died in traffic crashes in 2017</a:t>
              </a:r>
            </a:p>
          </p:txBody>
        </p:sp>
        <p:pic>
          <p:nvPicPr>
            <p:cNvPr id="257" name="35,200 Americans died in traffic crashes in 2015" descr="35,200 Americans died in traffic crashes in 2015"/>
            <p:cNvPicPr>
              <a:picLocks noChangeAspect="1"/>
            </p:cNvPicPr>
            <p:nvPr/>
          </p:nvPicPr>
          <p:blipFill>
            <a:blip r:embed="rId3">
              <a:extLst/>
            </a:blip>
            <a:stretch>
              <a:fillRect/>
            </a:stretch>
          </p:blipFill>
          <p:spPr>
            <a:xfrm>
              <a:off x="-2" y="-1"/>
              <a:ext cx="16743278" cy="6924521"/>
            </a:xfrm>
            <a:prstGeom prst="rect">
              <a:avLst/>
            </a:prstGeom>
            <a:ln w="12700" cap="flat">
              <a:noFill/>
              <a:miter lim="400000"/>
            </a:ln>
            <a:effectLst/>
          </p:spPr>
        </p:pic>
      </p:gr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 name="Image" descr="Image"/>
          <p:cNvPicPr>
            <a:picLocks noChangeAspect="1"/>
          </p:cNvPicPr>
          <p:nvPr/>
        </p:nvPicPr>
        <p:blipFill>
          <a:blip r:embed="rId2">
            <a:extLst/>
          </a:blip>
          <a:srcRect l="13244" r="13243"/>
          <a:stretch>
            <a:fillRect/>
          </a:stretch>
        </p:blipFill>
        <p:spPr>
          <a:xfrm>
            <a:off x="12038852" y="-9167084"/>
            <a:ext cx="16900954" cy="22991310"/>
          </a:xfrm>
          <a:prstGeom prst="rect">
            <a:avLst/>
          </a:prstGeom>
          <a:ln w="12700">
            <a:miter lim="400000"/>
          </a:ln>
        </p:spPr>
      </p:pic>
      <p:pic>
        <p:nvPicPr>
          <p:cNvPr id="263" name="Image" descr="Image"/>
          <p:cNvPicPr>
            <a:picLocks noChangeAspect="1"/>
          </p:cNvPicPr>
          <p:nvPr/>
        </p:nvPicPr>
        <p:blipFill>
          <a:blip r:embed="rId3">
            <a:extLst/>
          </a:blip>
          <a:srcRect l="40469" r="11056"/>
          <a:stretch>
            <a:fillRect/>
          </a:stretch>
        </p:blipFill>
        <p:spPr>
          <a:xfrm>
            <a:off x="-768861" y="-837536"/>
            <a:ext cx="12967308" cy="19219624"/>
          </a:xfrm>
          <a:prstGeom prst="rect">
            <a:avLst/>
          </a:prstGeom>
          <a:ln w="12700">
            <a:miter lim="400000"/>
          </a:ln>
        </p:spPr>
      </p:pic>
      <p:sp>
        <p:nvSpPr>
          <p:cNvPr id="264" name="Rectangle"/>
          <p:cNvSpPr/>
          <p:nvPr/>
        </p:nvSpPr>
        <p:spPr>
          <a:xfrm>
            <a:off x="-798445" y="-1156774"/>
            <a:ext cx="25980890" cy="16029549"/>
          </a:xfrm>
          <a:prstGeom prst="rect">
            <a:avLst/>
          </a:prstGeom>
          <a:solidFill>
            <a:srgbClr val="535353">
              <a:alpha val="40988"/>
            </a:srgbClr>
          </a:solidFill>
          <a:ln w="12700">
            <a:miter lim="400000"/>
          </a:ln>
        </p:spPr>
        <p:txBody>
          <a:bodyPr lIns="91437" tIns="91437" rIns="91437" bIns="91437" anchor="ctr"/>
          <a:lstStyle/>
          <a:p>
            <a:pPr algn="ctr" defTabSz="584200">
              <a:lnSpc>
                <a:spcPct val="80000"/>
              </a:lnSpc>
              <a:defRPr sz="15600" b="1" spc="-935">
                <a:solidFill>
                  <a:srgbClr val="333D47"/>
                </a:solidFill>
              </a:defRPr>
            </a:pPr>
            <a:endParaRPr/>
          </a:p>
        </p:txBody>
      </p:sp>
      <p:grpSp>
        <p:nvGrpSpPr>
          <p:cNvPr id="267" name="We’ve given commuters…"/>
          <p:cNvGrpSpPr/>
          <p:nvPr/>
        </p:nvGrpSpPr>
        <p:grpSpPr>
          <a:xfrm>
            <a:off x="6183100" y="6868409"/>
            <a:ext cx="12017803" cy="6132041"/>
            <a:chOff x="0" y="0"/>
            <a:chExt cx="12017802" cy="6132040"/>
          </a:xfrm>
        </p:grpSpPr>
        <p:sp>
          <p:nvSpPr>
            <p:cNvPr id="265" name="We’ve given commuters…"/>
            <p:cNvSpPr txBox="1"/>
            <p:nvPr/>
          </p:nvSpPr>
          <p:spPr>
            <a:xfrm>
              <a:off x="317500" y="635001"/>
              <a:ext cx="11382804" cy="4862033"/>
            </a:xfrm>
            <a:prstGeom prst="rect">
              <a:avLst/>
            </a:prstGeom>
            <a:solidFill>
              <a:srgbClr val="DDDDDD"/>
            </a:solidFill>
            <a:ln w="12700" cap="flat">
              <a:noFill/>
              <a:miter lim="400000"/>
            </a:ln>
            <a:effectLst/>
            <a:extLst>
              <a:ext uri="{C572A759-6A51-4108-AA02-DFA0A04FC94B}">
                <ma14:wrappingTextBoxFlag xmlns:ma14="http://schemas.microsoft.com/office/mac/drawingml/2011/main" xmlns="" val="1"/>
              </a:ext>
            </a:extLst>
          </p:spPr>
          <p:txBody>
            <a:bodyPr wrap="square" lIns="53575" tIns="53575" rIns="53575" bIns="53575" numCol="1" anchor="ctr">
              <a:spAutoFit/>
            </a:bodyPr>
            <a:lstStyle/>
            <a:p>
              <a:pPr algn="ctr" defTabSz="821529">
                <a:lnSpc>
                  <a:spcPct val="80000"/>
                </a:lnSpc>
                <a:defRPr sz="12000" b="1" spc="-719">
                  <a:solidFill>
                    <a:srgbClr val="221755"/>
                  </a:solidFill>
                </a:defRPr>
              </a:pPr>
              <a:r>
                <a:t>We’ve given commuters </a:t>
              </a:r>
            </a:p>
            <a:p>
              <a:pPr algn="ctr" defTabSz="821529">
                <a:lnSpc>
                  <a:spcPct val="80000"/>
                </a:lnSpc>
                <a:defRPr sz="12000" b="1" spc="-719">
                  <a:solidFill>
                    <a:srgbClr val="FF35BF"/>
                  </a:solidFill>
                </a:defRPr>
              </a:pPr>
              <a:r>
                <a:t>two choices</a:t>
              </a:r>
            </a:p>
          </p:txBody>
        </p:sp>
        <p:pic>
          <p:nvPicPr>
            <p:cNvPr id="266" name="We’ve given commuters…" descr="We’ve given commuters…"/>
            <p:cNvPicPr>
              <a:picLocks noChangeAspect="1"/>
            </p:cNvPicPr>
            <p:nvPr/>
          </p:nvPicPr>
          <p:blipFill>
            <a:blip r:embed="rId4">
              <a:extLst/>
            </a:blip>
            <a:stretch>
              <a:fillRect/>
            </a:stretch>
          </p:blipFill>
          <p:spPr>
            <a:xfrm>
              <a:off x="0" y="-1"/>
              <a:ext cx="12017803" cy="6132041"/>
            </a:xfrm>
            <a:prstGeom prst="rect">
              <a:avLst/>
            </a:prstGeom>
            <a:ln w="12700" cap="flat">
              <a:noFill/>
              <a:miter lim="400000"/>
            </a:ln>
            <a:effectLst/>
          </p:spPr>
        </p:pic>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71C5E"/>
            </a:gs>
            <a:gs pos="100000">
              <a:srgbClr val="2B0C58"/>
            </a:gs>
          </a:gsLst>
          <a:lin ang="5400000" scaled="0"/>
        </a:gradFill>
        <a:effectLst/>
      </p:bgPr>
    </p:bg>
    <p:spTree>
      <p:nvGrpSpPr>
        <p:cNvPr id="1" name=""/>
        <p:cNvGrpSpPr/>
        <p:nvPr/>
      </p:nvGrpSpPr>
      <p:grpSpPr>
        <a:xfrm>
          <a:off x="0" y="0"/>
          <a:ext cx="0" cy="0"/>
          <a:chOff x="0" y="0"/>
          <a:chExt cx="0" cy="0"/>
        </a:xfrm>
      </p:grpSpPr>
      <p:pic>
        <p:nvPicPr>
          <p:cNvPr id="269" name="glow.png" descr="glow.png"/>
          <p:cNvPicPr>
            <a:picLocks noChangeAspect="1"/>
          </p:cNvPicPr>
          <p:nvPr/>
        </p:nvPicPr>
        <p:blipFill>
          <a:blip r:embed="rId2">
            <a:extLst/>
          </a:blip>
          <a:stretch>
            <a:fillRect/>
          </a:stretch>
        </p:blipFill>
        <p:spPr>
          <a:xfrm>
            <a:off x="-1326253" y="-6660254"/>
            <a:ext cx="27036505" cy="27036505"/>
          </a:xfrm>
          <a:prstGeom prst="rect">
            <a:avLst/>
          </a:prstGeom>
          <a:ln w="12700">
            <a:miter lim="400000"/>
          </a:ln>
        </p:spPr>
      </p:pic>
      <p:sp>
        <p:nvSpPr>
          <p:cNvPr id="270" name="Rectangle"/>
          <p:cNvSpPr/>
          <p:nvPr/>
        </p:nvSpPr>
        <p:spPr>
          <a:xfrm>
            <a:off x="5054153" y="6244818"/>
            <a:ext cx="6360487" cy="4537058"/>
          </a:xfrm>
          <a:prstGeom prst="rect">
            <a:avLst/>
          </a:prstGeom>
          <a:solidFill>
            <a:srgbClr val="E2E8F0"/>
          </a:solidFill>
          <a:ln w="12700">
            <a:miter lim="400000"/>
          </a:ln>
        </p:spPr>
        <p:txBody>
          <a:bodyPr lIns="91437" tIns="91437" rIns="91437" bIns="91437" anchor="ctr"/>
          <a:lstStyle/>
          <a:p>
            <a:pPr algn="ctr" defTabSz="584200">
              <a:lnSpc>
                <a:spcPct val="80000"/>
              </a:lnSpc>
              <a:defRPr sz="15600" b="1" spc="-935">
                <a:solidFill>
                  <a:srgbClr val="333D47"/>
                </a:solidFill>
              </a:defRPr>
            </a:pPr>
            <a:endParaRPr/>
          </a:p>
        </p:txBody>
      </p:sp>
      <p:sp>
        <p:nvSpPr>
          <p:cNvPr id="271" name="Rectangle"/>
          <p:cNvSpPr/>
          <p:nvPr/>
        </p:nvSpPr>
        <p:spPr>
          <a:xfrm>
            <a:off x="5110171" y="4077024"/>
            <a:ext cx="6257172" cy="1696223"/>
          </a:xfrm>
          <a:prstGeom prst="rect">
            <a:avLst/>
          </a:prstGeom>
          <a:solidFill>
            <a:srgbClr val="221755"/>
          </a:solidFill>
          <a:ln w="12700">
            <a:miter lim="400000"/>
          </a:ln>
        </p:spPr>
        <p:txBody>
          <a:bodyPr lIns="91437" tIns="91437" rIns="91437" bIns="91437" anchor="ctr"/>
          <a:lstStyle/>
          <a:p>
            <a:pPr algn="ctr" defTabSz="584200">
              <a:lnSpc>
                <a:spcPct val="80000"/>
              </a:lnSpc>
              <a:defRPr sz="15600" b="1" spc="-935">
                <a:solidFill>
                  <a:srgbClr val="333D47"/>
                </a:solidFill>
              </a:defRPr>
            </a:pPr>
            <a:endParaRPr/>
          </a:p>
        </p:txBody>
      </p:sp>
      <p:sp>
        <p:nvSpPr>
          <p:cNvPr id="272" name="Macro Transit"/>
          <p:cNvSpPr txBox="1"/>
          <p:nvPr/>
        </p:nvSpPr>
        <p:spPr>
          <a:xfrm>
            <a:off x="4454421" y="4399996"/>
            <a:ext cx="7568670" cy="1085053"/>
          </a:xfrm>
          <a:prstGeom prst="rect">
            <a:avLst/>
          </a:prstGeom>
          <a:ln w="12700">
            <a:miter lim="400000"/>
          </a:ln>
          <a:extLst>
            <a:ext uri="{C572A759-6A51-4108-AA02-DFA0A04FC94B}">
              <ma14:wrappingTextBoxFlag xmlns:ma14="http://schemas.microsoft.com/office/mac/drawingml/2011/main" xmlns="" val="1"/>
            </a:ext>
          </a:extLst>
        </p:spPr>
        <p:txBody>
          <a:bodyPr lIns="53575" tIns="53575" rIns="53575" bIns="53575" anchor="ctr">
            <a:spAutoFit/>
          </a:bodyPr>
          <a:lstStyle>
            <a:lvl1pPr algn="ctr" defTabSz="584200">
              <a:lnSpc>
                <a:spcPct val="70000"/>
              </a:lnSpc>
              <a:defRPr sz="6400" b="1" spc="-384">
                <a:solidFill>
                  <a:srgbClr val="FFFFFF"/>
                </a:solidFill>
              </a:defRPr>
            </a:lvl1pPr>
          </a:lstStyle>
          <a:p>
            <a:r>
              <a:t>Macro Transit</a:t>
            </a:r>
          </a:p>
        </p:txBody>
      </p:sp>
      <p:sp>
        <p:nvSpPr>
          <p:cNvPr id="273" name="Twentieth-Century Choice"/>
          <p:cNvSpPr txBox="1"/>
          <p:nvPr/>
        </p:nvSpPr>
        <p:spPr>
          <a:xfrm>
            <a:off x="3886293" y="1822193"/>
            <a:ext cx="16611414" cy="1250153"/>
          </a:xfrm>
          <a:prstGeom prst="rect">
            <a:avLst/>
          </a:prstGeom>
          <a:ln w="12700">
            <a:miter lim="400000"/>
          </a:ln>
          <a:extLst>
            <a:ext uri="{C572A759-6A51-4108-AA02-DFA0A04FC94B}">
              <ma14:wrappingTextBoxFlag xmlns:ma14="http://schemas.microsoft.com/office/mac/drawingml/2011/main" xmlns="" val="1"/>
            </a:ext>
          </a:extLst>
        </p:spPr>
        <p:txBody>
          <a:bodyPr lIns="53575" tIns="53575" rIns="53575" bIns="53575" anchor="ctr">
            <a:spAutoFit/>
          </a:bodyPr>
          <a:lstStyle>
            <a:lvl1pPr algn="ctr" defTabSz="584200">
              <a:lnSpc>
                <a:spcPct val="70000"/>
              </a:lnSpc>
              <a:defRPr sz="7500" b="1" spc="-450">
                <a:solidFill>
                  <a:srgbClr val="FFFFFF"/>
                </a:solidFill>
              </a:defRPr>
            </a:lvl1pPr>
          </a:lstStyle>
          <a:p>
            <a:r>
              <a:t>Twentieth-Century Choice</a:t>
            </a:r>
          </a:p>
        </p:txBody>
      </p:sp>
      <p:sp>
        <p:nvSpPr>
          <p:cNvPr id="274" name="Rectangle"/>
          <p:cNvSpPr/>
          <p:nvPr/>
        </p:nvSpPr>
        <p:spPr>
          <a:xfrm>
            <a:off x="13086971" y="4077024"/>
            <a:ext cx="6257173" cy="1696223"/>
          </a:xfrm>
          <a:prstGeom prst="rect">
            <a:avLst/>
          </a:prstGeom>
          <a:solidFill>
            <a:srgbClr val="221755"/>
          </a:solidFill>
          <a:ln w="12700">
            <a:miter lim="400000"/>
          </a:ln>
        </p:spPr>
        <p:txBody>
          <a:bodyPr lIns="91437" tIns="91437" rIns="91437" bIns="91437" anchor="ctr"/>
          <a:lstStyle/>
          <a:p>
            <a:pPr algn="ctr" defTabSz="584200">
              <a:lnSpc>
                <a:spcPct val="80000"/>
              </a:lnSpc>
              <a:defRPr sz="15600" b="1" spc="-935">
                <a:solidFill>
                  <a:srgbClr val="333D47"/>
                </a:solidFill>
              </a:defRPr>
            </a:pPr>
            <a:endParaRPr/>
          </a:p>
        </p:txBody>
      </p:sp>
      <p:sp>
        <p:nvSpPr>
          <p:cNvPr id="275" name="Rectangle"/>
          <p:cNvSpPr/>
          <p:nvPr/>
        </p:nvSpPr>
        <p:spPr>
          <a:xfrm>
            <a:off x="13068473" y="6244820"/>
            <a:ext cx="6294170" cy="4537055"/>
          </a:xfrm>
          <a:prstGeom prst="rect">
            <a:avLst/>
          </a:prstGeom>
          <a:solidFill>
            <a:srgbClr val="E2E8F0"/>
          </a:solidFill>
          <a:ln w="12700">
            <a:miter lim="400000"/>
          </a:ln>
        </p:spPr>
        <p:txBody>
          <a:bodyPr lIns="91437" tIns="91437" rIns="91437" bIns="91437" anchor="ctr"/>
          <a:lstStyle/>
          <a:p>
            <a:pPr algn="ctr" defTabSz="584200">
              <a:lnSpc>
                <a:spcPct val="80000"/>
              </a:lnSpc>
              <a:defRPr sz="15600" b="1" spc="-935">
                <a:solidFill>
                  <a:srgbClr val="333D47"/>
                </a:solidFill>
              </a:defRPr>
            </a:pPr>
            <a:endParaRPr/>
          </a:p>
        </p:txBody>
      </p:sp>
      <p:sp>
        <p:nvSpPr>
          <p:cNvPr id="276" name="Car Ownership"/>
          <p:cNvSpPr txBox="1"/>
          <p:nvPr/>
        </p:nvSpPr>
        <p:spPr>
          <a:xfrm>
            <a:off x="12431221" y="4399996"/>
            <a:ext cx="7568670" cy="1085053"/>
          </a:xfrm>
          <a:prstGeom prst="rect">
            <a:avLst/>
          </a:prstGeom>
          <a:ln w="12700">
            <a:miter lim="400000"/>
          </a:ln>
          <a:extLst>
            <a:ext uri="{C572A759-6A51-4108-AA02-DFA0A04FC94B}">
              <ma14:wrappingTextBoxFlag xmlns:ma14="http://schemas.microsoft.com/office/mac/drawingml/2011/main" xmlns="" val="1"/>
            </a:ext>
          </a:extLst>
        </p:spPr>
        <p:txBody>
          <a:bodyPr lIns="53575" tIns="53575" rIns="53575" bIns="53575" anchor="ctr">
            <a:spAutoFit/>
          </a:bodyPr>
          <a:lstStyle>
            <a:lvl1pPr algn="ctr" defTabSz="584200">
              <a:lnSpc>
                <a:spcPct val="70000"/>
              </a:lnSpc>
              <a:defRPr sz="6400" b="1" spc="-384">
                <a:solidFill>
                  <a:srgbClr val="FFFFFF"/>
                </a:solidFill>
              </a:defRPr>
            </a:lvl1pPr>
          </a:lstStyle>
          <a:p>
            <a:r>
              <a:t>Car Ownership</a:t>
            </a:r>
          </a:p>
        </p:txBody>
      </p:sp>
      <p:sp>
        <p:nvSpPr>
          <p:cNvPr id="277" name="vs."/>
          <p:cNvSpPr txBox="1"/>
          <p:nvPr/>
        </p:nvSpPr>
        <p:spPr>
          <a:xfrm>
            <a:off x="8407665" y="4382605"/>
            <a:ext cx="7568670" cy="1085053"/>
          </a:xfrm>
          <a:prstGeom prst="rect">
            <a:avLst/>
          </a:prstGeom>
          <a:ln w="12700">
            <a:miter lim="400000"/>
          </a:ln>
          <a:extLst>
            <a:ext uri="{C572A759-6A51-4108-AA02-DFA0A04FC94B}">
              <ma14:wrappingTextBoxFlag xmlns:ma14="http://schemas.microsoft.com/office/mac/drawingml/2011/main" xmlns="" val="1"/>
            </a:ext>
          </a:extLst>
        </p:spPr>
        <p:txBody>
          <a:bodyPr lIns="53575" tIns="53575" rIns="53575" bIns="53575" anchor="ctr">
            <a:spAutoFit/>
          </a:bodyPr>
          <a:lstStyle>
            <a:lvl1pPr algn="ctr" defTabSz="584200">
              <a:lnSpc>
                <a:spcPct val="70000"/>
              </a:lnSpc>
              <a:defRPr sz="6400" b="1" spc="-384">
                <a:solidFill>
                  <a:srgbClr val="FFFFFF"/>
                </a:solidFill>
              </a:defRPr>
            </a:lvl1pPr>
          </a:lstStyle>
          <a:p>
            <a:r>
              <a:t>vs.</a:t>
            </a:r>
          </a:p>
        </p:txBody>
      </p:sp>
      <p:sp>
        <p:nvSpPr>
          <p:cNvPr id="278" name="Fixed route…"/>
          <p:cNvSpPr txBox="1"/>
          <p:nvPr/>
        </p:nvSpPr>
        <p:spPr>
          <a:xfrm>
            <a:off x="5188336" y="6755429"/>
            <a:ext cx="6100842" cy="3515833"/>
          </a:xfrm>
          <a:prstGeom prst="rect">
            <a:avLst/>
          </a:prstGeom>
          <a:ln w="12700">
            <a:miter lim="400000"/>
          </a:ln>
          <a:extLst>
            <a:ext uri="{C572A759-6A51-4108-AA02-DFA0A04FC94B}">
              <ma14:wrappingTextBoxFlag xmlns:ma14="http://schemas.microsoft.com/office/mac/drawingml/2011/main" xmlns="" val="1"/>
            </a:ext>
          </a:extLst>
        </p:spPr>
        <p:txBody>
          <a:bodyPr lIns="53575" tIns="53575" rIns="53575" bIns="53575" anchor="ctr">
            <a:spAutoFit/>
          </a:bodyPr>
          <a:lstStyle/>
          <a:p>
            <a:pPr marL="632517" indent="-632517" defTabSz="584200">
              <a:lnSpc>
                <a:spcPct val="70000"/>
              </a:lnSpc>
              <a:spcBef>
                <a:spcPts val="1200"/>
              </a:spcBef>
              <a:buSzPct val="100000"/>
              <a:buChar char="•"/>
              <a:defRPr sz="4800" spc="-288">
                <a:solidFill>
                  <a:srgbClr val="221755"/>
                </a:solidFill>
              </a:defRPr>
            </a:pPr>
            <a:r>
              <a:t>Fixed route</a:t>
            </a:r>
          </a:p>
          <a:p>
            <a:pPr marL="632517" indent="-632517" defTabSz="584200">
              <a:lnSpc>
                <a:spcPct val="70000"/>
              </a:lnSpc>
              <a:spcBef>
                <a:spcPts val="1200"/>
              </a:spcBef>
              <a:buSzPct val="100000"/>
              <a:buChar char="•"/>
              <a:defRPr sz="4800" spc="-288">
                <a:solidFill>
                  <a:srgbClr val="221755"/>
                </a:solidFill>
              </a:defRPr>
            </a:pPr>
            <a:r>
              <a:t>Fixed schedule</a:t>
            </a:r>
          </a:p>
          <a:p>
            <a:pPr marL="632517" indent="-632517" defTabSz="584200">
              <a:lnSpc>
                <a:spcPct val="70000"/>
              </a:lnSpc>
              <a:spcBef>
                <a:spcPts val="1200"/>
              </a:spcBef>
              <a:buSzPct val="100000"/>
              <a:buChar char="•"/>
              <a:defRPr sz="4800" spc="-288">
                <a:solidFill>
                  <a:srgbClr val="221755"/>
                </a:solidFill>
              </a:defRPr>
            </a:pPr>
            <a:r>
              <a:t>High capacity</a:t>
            </a:r>
          </a:p>
          <a:p>
            <a:pPr marL="632517" indent="-632517" defTabSz="584200">
              <a:lnSpc>
                <a:spcPct val="70000"/>
              </a:lnSpc>
              <a:spcBef>
                <a:spcPts val="1200"/>
              </a:spcBef>
              <a:buSzPct val="100000"/>
              <a:buChar char="•"/>
              <a:defRPr sz="4800" spc="-288">
                <a:solidFill>
                  <a:srgbClr val="221755"/>
                </a:solidFill>
              </a:defRPr>
            </a:pPr>
            <a:r>
              <a:t>Frequent at peak</a:t>
            </a:r>
          </a:p>
          <a:p>
            <a:pPr marL="632517" indent="-632517" defTabSz="584200">
              <a:lnSpc>
                <a:spcPct val="70000"/>
              </a:lnSpc>
              <a:spcBef>
                <a:spcPts val="1200"/>
              </a:spcBef>
              <a:buSzPct val="100000"/>
              <a:buChar char="•"/>
              <a:defRPr sz="4800" spc="-288">
                <a:solidFill>
                  <a:srgbClr val="221755"/>
                </a:solidFill>
              </a:defRPr>
            </a:pPr>
            <a:r>
              <a:t>Slow off-peak</a:t>
            </a:r>
          </a:p>
        </p:txBody>
      </p:sp>
      <p:sp>
        <p:nvSpPr>
          <p:cNvPr id="279" name="Choice of route…"/>
          <p:cNvSpPr txBox="1"/>
          <p:nvPr/>
        </p:nvSpPr>
        <p:spPr>
          <a:xfrm>
            <a:off x="13566739" y="6755427"/>
            <a:ext cx="6360487" cy="3515833"/>
          </a:xfrm>
          <a:prstGeom prst="rect">
            <a:avLst/>
          </a:prstGeom>
          <a:ln w="12700">
            <a:miter lim="400000"/>
          </a:ln>
          <a:extLst>
            <a:ext uri="{C572A759-6A51-4108-AA02-DFA0A04FC94B}">
              <ma14:wrappingTextBoxFlag xmlns:ma14="http://schemas.microsoft.com/office/mac/drawingml/2011/main" xmlns="" val="1"/>
            </a:ext>
          </a:extLst>
        </p:spPr>
        <p:txBody>
          <a:bodyPr lIns="53575" tIns="53575" rIns="53575" bIns="53575" anchor="ctr">
            <a:spAutoFit/>
          </a:bodyPr>
          <a:lstStyle/>
          <a:p>
            <a:pPr marL="632517" indent="-632517" defTabSz="584200">
              <a:lnSpc>
                <a:spcPct val="70000"/>
              </a:lnSpc>
              <a:spcBef>
                <a:spcPts val="1200"/>
              </a:spcBef>
              <a:buSzPct val="100000"/>
              <a:buChar char="•"/>
              <a:defRPr sz="4800" spc="-288">
                <a:solidFill>
                  <a:srgbClr val="221755"/>
                </a:solidFill>
              </a:defRPr>
            </a:pPr>
            <a:r>
              <a:t>Choice of route</a:t>
            </a:r>
          </a:p>
          <a:p>
            <a:pPr marL="632517" indent="-632517" defTabSz="584200">
              <a:lnSpc>
                <a:spcPct val="70000"/>
              </a:lnSpc>
              <a:spcBef>
                <a:spcPts val="1200"/>
              </a:spcBef>
              <a:buSzPct val="100000"/>
              <a:buChar char="•"/>
              <a:defRPr sz="4800" spc="-288">
                <a:solidFill>
                  <a:srgbClr val="221755"/>
                </a:solidFill>
              </a:defRPr>
            </a:pPr>
            <a:r>
              <a:t>Choice of time</a:t>
            </a:r>
          </a:p>
          <a:p>
            <a:pPr marL="632517" indent="-632517" defTabSz="584200">
              <a:lnSpc>
                <a:spcPct val="70000"/>
              </a:lnSpc>
              <a:spcBef>
                <a:spcPts val="1200"/>
              </a:spcBef>
              <a:buSzPct val="100000"/>
              <a:buChar char="•"/>
              <a:defRPr sz="4800" spc="-288">
                <a:solidFill>
                  <a:srgbClr val="221755"/>
                </a:solidFill>
              </a:defRPr>
            </a:pPr>
            <a:r>
              <a:t>Private vehicle</a:t>
            </a:r>
          </a:p>
          <a:p>
            <a:pPr marL="632517" indent="-632517" defTabSz="584200">
              <a:lnSpc>
                <a:spcPct val="70000"/>
              </a:lnSpc>
              <a:spcBef>
                <a:spcPts val="1200"/>
              </a:spcBef>
              <a:buSzPct val="100000"/>
              <a:buChar char="•"/>
              <a:defRPr sz="4800" spc="-288">
                <a:solidFill>
                  <a:srgbClr val="221755"/>
                </a:solidFill>
              </a:defRPr>
            </a:pPr>
            <a:r>
              <a:t>Always works</a:t>
            </a:r>
          </a:p>
          <a:p>
            <a:pPr marL="632517" indent="-632517" defTabSz="584200">
              <a:lnSpc>
                <a:spcPct val="70000"/>
              </a:lnSpc>
              <a:spcBef>
                <a:spcPts val="1200"/>
              </a:spcBef>
              <a:buSzPct val="100000"/>
              <a:buChar char="•"/>
              <a:defRPr sz="4800" spc="-288">
                <a:solidFill>
                  <a:srgbClr val="221755"/>
                </a:solidFill>
              </a:defRPr>
            </a:pPr>
            <a:r>
              <a:t>Often fastest</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71C5E"/>
            </a:gs>
            <a:gs pos="100000">
              <a:srgbClr val="2B0C58"/>
            </a:gs>
          </a:gsLst>
          <a:lin ang="5400000" scaled="0"/>
        </a:gradFill>
        <a:effectLst/>
      </p:bgPr>
    </p:bg>
    <p:spTree>
      <p:nvGrpSpPr>
        <p:cNvPr id="1" name=""/>
        <p:cNvGrpSpPr/>
        <p:nvPr/>
      </p:nvGrpSpPr>
      <p:grpSpPr>
        <a:xfrm>
          <a:off x="0" y="0"/>
          <a:ext cx="0" cy="0"/>
          <a:chOff x="0" y="0"/>
          <a:chExt cx="0" cy="0"/>
        </a:xfrm>
      </p:grpSpPr>
      <p:pic>
        <p:nvPicPr>
          <p:cNvPr id="281" name="glow.png" descr="glow.png"/>
          <p:cNvPicPr>
            <a:picLocks noChangeAspect="1"/>
          </p:cNvPicPr>
          <p:nvPr/>
        </p:nvPicPr>
        <p:blipFill>
          <a:blip r:embed="rId2">
            <a:extLst/>
          </a:blip>
          <a:stretch>
            <a:fillRect/>
          </a:stretch>
        </p:blipFill>
        <p:spPr>
          <a:xfrm>
            <a:off x="-1659970" y="-6647458"/>
            <a:ext cx="27036505" cy="27036505"/>
          </a:xfrm>
          <a:prstGeom prst="rect">
            <a:avLst/>
          </a:prstGeom>
          <a:ln w="12700">
            <a:miter lim="400000"/>
          </a:ln>
        </p:spPr>
      </p:pic>
      <p:grpSp>
        <p:nvGrpSpPr>
          <p:cNvPr id="284" name="Ridesharing has proven…"/>
          <p:cNvGrpSpPr/>
          <p:nvPr/>
        </p:nvGrpSpPr>
        <p:grpSpPr>
          <a:xfrm>
            <a:off x="2894843" y="4523499"/>
            <a:ext cx="18594313" cy="4669002"/>
            <a:chOff x="0" y="-1"/>
            <a:chExt cx="18594311" cy="4669000"/>
          </a:xfrm>
        </p:grpSpPr>
        <p:sp>
          <p:nvSpPr>
            <p:cNvPr id="282" name="Ridesharing has proven…"/>
            <p:cNvSpPr txBox="1"/>
            <p:nvPr/>
          </p:nvSpPr>
          <p:spPr>
            <a:xfrm>
              <a:off x="317500" y="635001"/>
              <a:ext cx="17959312" cy="3398993"/>
            </a:xfrm>
            <a:prstGeom prst="rect">
              <a:avLst/>
            </a:prstGeom>
            <a:solidFill>
              <a:srgbClr val="DDDDDD"/>
            </a:solidFill>
            <a:ln w="12700" cap="flat">
              <a:noFill/>
              <a:miter lim="400000"/>
            </a:ln>
            <a:effectLst/>
            <a:extLst>
              <a:ext uri="{C572A759-6A51-4108-AA02-DFA0A04FC94B}">
                <ma14:wrappingTextBoxFlag xmlns:ma14="http://schemas.microsoft.com/office/mac/drawingml/2011/main" xmlns="" val="1"/>
              </a:ext>
            </a:extLst>
          </p:spPr>
          <p:txBody>
            <a:bodyPr wrap="square" lIns="53575" tIns="53575" rIns="53575" bIns="53575" numCol="1" anchor="ctr">
              <a:spAutoFit/>
            </a:bodyPr>
            <a:lstStyle/>
            <a:p>
              <a:pPr algn="ctr" defTabSz="821529">
                <a:lnSpc>
                  <a:spcPct val="80000"/>
                </a:lnSpc>
                <a:defRPr sz="12000" b="1" spc="-719">
                  <a:solidFill>
                    <a:srgbClr val="221755"/>
                  </a:solidFill>
                </a:defRPr>
              </a:pPr>
              <a:r>
                <a:t>Ridesharing has proven</a:t>
              </a:r>
            </a:p>
            <a:p>
              <a:pPr algn="ctr" defTabSz="821529">
                <a:lnSpc>
                  <a:spcPct val="80000"/>
                </a:lnSpc>
                <a:defRPr sz="12000" b="1" spc="-719">
                  <a:solidFill>
                    <a:srgbClr val="FF35BF"/>
                  </a:solidFill>
                </a:defRPr>
              </a:pPr>
              <a:r>
                <a:t>demand for another way</a:t>
              </a:r>
            </a:p>
          </p:txBody>
        </p:sp>
        <p:pic>
          <p:nvPicPr>
            <p:cNvPr id="283" name="Ridesharing has proven…" descr="Ridesharing has proven…"/>
            <p:cNvPicPr>
              <a:picLocks noChangeAspect="1"/>
            </p:cNvPicPr>
            <p:nvPr/>
          </p:nvPicPr>
          <p:blipFill>
            <a:blip r:embed="rId3">
              <a:extLst/>
            </a:blip>
            <a:stretch>
              <a:fillRect/>
            </a:stretch>
          </p:blipFill>
          <p:spPr>
            <a:xfrm>
              <a:off x="-1" y="-2"/>
              <a:ext cx="18594313" cy="4669002"/>
            </a:xfrm>
            <a:prstGeom prst="rect">
              <a:avLst/>
            </a:prstGeom>
            <a:ln w="12700" cap="flat">
              <a:noFill/>
              <a:miter lim="400000"/>
            </a:ln>
            <a:effectLst/>
          </p:spPr>
        </p:pic>
      </p:gr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71C5E"/>
            </a:gs>
            <a:gs pos="100000">
              <a:srgbClr val="2B0C58"/>
            </a:gs>
          </a:gsLst>
          <a:lin ang="5400000" scaled="0"/>
        </a:gradFill>
        <a:effectLst/>
      </p:bgPr>
    </p:bg>
    <p:spTree>
      <p:nvGrpSpPr>
        <p:cNvPr id="1" name=""/>
        <p:cNvGrpSpPr/>
        <p:nvPr/>
      </p:nvGrpSpPr>
      <p:grpSpPr>
        <a:xfrm>
          <a:off x="0" y="0"/>
          <a:ext cx="0" cy="0"/>
          <a:chOff x="0" y="0"/>
          <a:chExt cx="0" cy="0"/>
        </a:xfrm>
      </p:grpSpPr>
      <p:pic>
        <p:nvPicPr>
          <p:cNvPr id="286" name="glow.png" descr="glow.png"/>
          <p:cNvPicPr>
            <a:picLocks noChangeAspect="1"/>
          </p:cNvPicPr>
          <p:nvPr/>
        </p:nvPicPr>
        <p:blipFill>
          <a:blip r:embed="rId3">
            <a:extLst/>
          </a:blip>
          <a:stretch>
            <a:fillRect/>
          </a:stretch>
        </p:blipFill>
        <p:spPr>
          <a:xfrm>
            <a:off x="-1659970" y="-6660158"/>
            <a:ext cx="27036505" cy="27036505"/>
          </a:xfrm>
          <a:prstGeom prst="rect">
            <a:avLst/>
          </a:prstGeom>
          <a:ln w="12700">
            <a:miter lim="400000"/>
          </a:ln>
        </p:spPr>
      </p:pic>
      <p:grpSp>
        <p:nvGrpSpPr>
          <p:cNvPr id="289" name="Will autonomous cars…"/>
          <p:cNvGrpSpPr/>
          <p:nvPr/>
        </p:nvGrpSpPr>
        <p:grpSpPr>
          <a:xfrm>
            <a:off x="3490362" y="4523501"/>
            <a:ext cx="17403276" cy="4668999"/>
            <a:chOff x="0" y="0"/>
            <a:chExt cx="17403275" cy="4668997"/>
          </a:xfrm>
        </p:grpSpPr>
        <p:sp>
          <p:nvSpPr>
            <p:cNvPr id="287" name="Will autonomous cars…"/>
            <p:cNvSpPr txBox="1"/>
            <p:nvPr/>
          </p:nvSpPr>
          <p:spPr>
            <a:xfrm>
              <a:off x="317500" y="635001"/>
              <a:ext cx="16768277" cy="3398995"/>
            </a:xfrm>
            <a:prstGeom prst="rect">
              <a:avLst/>
            </a:prstGeom>
            <a:solidFill>
              <a:srgbClr val="DDDDDD"/>
            </a:solidFill>
            <a:ln w="12700" cap="flat">
              <a:noFill/>
              <a:miter lim="400000"/>
            </a:ln>
            <a:effectLst/>
            <a:extLst>
              <a:ext uri="{C572A759-6A51-4108-AA02-DFA0A04FC94B}">
                <ma14:wrappingTextBoxFlag xmlns:ma14="http://schemas.microsoft.com/office/mac/drawingml/2011/main" xmlns="" val="1"/>
              </a:ext>
            </a:extLst>
          </p:spPr>
          <p:txBody>
            <a:bodyPr wrap="square" lIns="53576" tIns="53576" rIns="53576" bIns="53576" numCol="1" anchor="ctr">
              <a:spAutoFit/>
            </a:bodyPr>
            <a:lstStyle/>
            <a:p>
              <a:pPr algn="ctr" defTabSz="821530">
                <a:lnSpc>
                  <a:spcPct val="80000"/>
                </a:lnSpc>
                <a:defRPr sz="12000" b="1" spc="-719">
                  <a:solidFill>
                    <a:srgbClr val="221755"/>
                  </a:solidFill>
                </a:defRPr>
              </a:pPr>
              <a:r>
                <a:t>Will autonomous cars</a:t>
              </a:r>
            </a:p>
            <a:p>
              <a:pPr algn="ctr" defTabSz="821530">
                <a:lnSpc>
                  <a:spcPct val="80000"/>
                </a:lnSpc>
                <a:defRPr sz="12000" b="1" spc="-719">
                  <a:solidFill>
                    <a:srgbClr val="FF35BF"/>
                  </a:solidFill>
                </a:defRPr>
              </a:pPr>
              <a:r>
                <a:t>solve our problems?</a:t>
              </a:r>
            </a:p>
          </p:txBody>
        </p:sp>
        <p:pic>
          <p:nvPicPr>
            <p:cNvPr id="288" name="Will autonomous cars…" descr="Will autonomous cars…"/>
            <p:cNvPicPr>
              <a:picLocks noChangeAspect="1"/>
            </p:cNvPicPr>
            <p:nvPr/>
          </p:nvPicPr>
          <p:blipFill>
            <a:blip r:embed="rId4">
              <a:extLst/>
            </a:blip>
            <a:stretch>
              <a:fillRect/>
            </a:stretch>
          </p:blipFill>
          <p:spPr>
            <a:xfrm>
              <a:off x="0" y="-1"/>
              <a:ext cx="17403276" cy="4668998"/>
            </a:xfrm>
            <a:prstGeom prst="rect">
              <a:avLst/>
            </a:prstGeom>
            <a:ln w="12700" cap="flat">
              <a:noFill/>
              <a:miter lim="400000"/>
            </a:ln>
            <a:effectLst/>
          </p:spPr>
        </p:pic>
      </p:gr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71C5E"/>
            </a:gs>
            <a:gs pos="100000">
              <a:srgbClr val="2B0C58"/>
            </a:gs>
          </a:gsLst>
          <a:lin ang="5400000" scaled="0"/>
        </a:gradFill>
        <a:effectLst/>
      </p:bgPr>
    </p:bg>
    <p:spTree>
      <p:nvGrpSpPr>
        <p:cNvPr id="1" name=""/>
        <p:cNvGrpSpPr/>
        <p:nvPr/>
      </p:nvGrpSpPr>
      <p:grpSpPr>
        <a:xfrm>
          <a:off x="0" y="0"/>
          <a:ext cx="0" cy="0"/>
          <a:chOff x="0" y="0"/>
          <a:chExt cx="0" cy="0"/>
        </a:xfrm>
      </p:grpSpPr>
      <p:pic>
        <p:nvPicPr>
          <p:cNvPr id="293" name="glow.png" descr="glow.png"/>
          <p:cNvPicPr>
            <a:picLocks noChangeAspect="1"/>
          </p:cNvPicPr>
          <p:nvPr/>
        </p:nvPicPr>
        <p:blipFill>
          <a:blip r:embed="rId3">
            <a:extLst/>
          </a:blip>
          <a:stretch>
            <a:fillRect/>
          </a:stretch>
        </p:blipFill>
        <p:spPr>
          <a:xfrm>
            <a:off x="-1659970" y="-6660158"/>
            <a:ext cx="27036505" cy="27036505"/>
          </a:xfrm>
          <a:prstGeom prst="rect">
            <a:avLst/>
          </a:prstGeom>
          <a:ln w="12700">
            <a:miter lim="400000"/>
          </a:ln>
        </p:spPr>
      </p:pic>
      <p:grpSp>
        <p:nvGrpSpPr>
          <p:cNvPr id="296" name="Will autonomous cars…"/>
          <p:cNvGrpSpPr/>
          <p:nvPr/>
        </p:nvGrpSpPr>
        <p:grpSpPr>
          <a:xfrm>
            <a:off x="3490362" y="4523501"/>
            <a:ext cx="17403276" cy="4668999"/>
            <a:chOff x="0" y="0"/>
            <a:chExt cx="17403275" cy="4668997"/>
          </a:xfrm>
        </p:grpSpPr>
        <p:sp>
          <p:nvSpPr>
            <p:cNvPr id="294" name="Will autonomous cars…"/>
            <p:cNvSpPr txBox="1"/>
            <p:nvPr/>
          </p:nvSpPr>
          <p:spPr>
            <a:xfrm>
              <a:off x="317500" y="635001"/>
              <a:ext cx="16768277" cy="3398995"/>
            </a:xfrm>
            <a:prstGeom prst="rect">
              <a:avLst/>
            </a:prstGeom>
            <a:solidFill>
              <a:srgbClr val="DDDDDD"/>
            </a:solidFill>
            <a:ln w="12700" cap="flat">
              <a:noFill/>
              <a:miter lim="400000"/>
            </a:ln>
            <a:effectLst/>
            <a:extLst>
              <a:ext uri="{C572A759-6A51-4108-AA02-DFA0A04FC94B}">
                <ma14:wrappingTextBoxFlag xmlns:ma14="http://schemas.microsoft.com/office/mac/drawingml/2011/main" xmlns="" val="1"/>
              </a:ext>
            </a:extLst>
          </p:spPr>
          <p:txBody>
            <a:bodyPr wrap="square" lIns="53576" tIns="53576" rIns="53576" bIns="53576" numCol="1" anchor="ctr">
              <a:spAutoFit/>
            </a:bodyPr>
            <a:lstStyle/>
            <a:p>
              <a:pPr algn="ctr" defTabSz="821530">
                <a:lnSpc>
                  <a:spcPct val="80000"/>
                </a:lnSpc>
                <a:defRPr sz="12000" b="1" spc="-719">
                  <a:solidFill>
                    <a:srgbClr val="221755"/>
                  </a:solidFill>
                </a:defRPr>
              </a:pPr>
              <a:r>
                <a:t>Will autonomous cars</a:t>
              </a:r>
            </a:p>
            <a:p>
              <a:pPr algn="ctr" defTabSz="821530">
                <a:lnSpc>
                  <a:spcPct val="80000"/>
                </a:lnSpc>
                <a:defRPr sz="12000" b="1" spc="-719">
                  <a:solidFill>
                    <a:srgbClr val="FF35BF"/>
                  </a:solidFill>
                </a:defRPr>
              </a:pPr>
              <a:r>
                <a:t>be shared or owned?</a:t>
              </a:r>
            </a:p>
          </p:txBody>
        </p:sp>
        <p:pic>
          <p:nvPicPr>
            <p:cNvPr id="295" name="Will autonomous cars…" descr="Will autonomous cars…"/>
            <p:cNvPicPr>
              <a:picLocks noChangeAspect="1"/>
            </p:cNvPicPr>
            <p:nvPr/>
          </p:nvPicPr>
          <p:blipFill>
            <a:blip r:embed="rId4">
              <a:extLst/>
            </a:blip>
            <a:stretch>
              <a:fillRect/>
            </a:stretch>
          </p:blipFill>
          <p:spPr>
            <a:xfrm>
              <a:off x="0" y="-1"/>
              <a:ext cx="17403276" cy="4668998"/>
            </a:xfrm>
            <a:prstGeom prst="rect">
              <a:avLst/>
            </a:prstGeom>
            <a:ln w="12700" cap="flat">
              <a:noFill/>
              <a:miter lim="400000"/>
            </a:ln>
            <a:effectLst/>
          </p:spPr>
        </p:pic>
      </p:gr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91437" tIns="91437" rIns="91437" bIns="91437"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437" tIns="91437" rIns="91437" bIns="91437"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91437" tIns="91437" rIns="91437" bIns="91437"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437" tIns="91437" rIns="91437" bIns="91437"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TotalTime>
  <Words>1496</Words>
  <Application>Microsoft Macintosh PowerPoint</Application>
  <PresentationFormat>Custom</PresentationFormat>
  <Paragraphs>112</Paragraphs>
  <Slides>25</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Avenir Roman</vt:lpstr>
      <vt:lpstr>Calibri</vt:lpstr>
      <vt:lpstr>Helvetica</vt:lpstr>
      <vt:lpstr>Helvetica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Susan Rivo</cp:lastModifiedBy>
  <cp:revision>3</cp:revision>
  <cp:lastPrinted>2018-06-13T16:44:41Z</cp:lastPrinted>
  <dcterms:modified xsi:type="dcterms:W3CDTF">2018-06-13T19:12:55Z</dcterms:modified>
</cp:coreProperties>
</file>